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8" r:id="rId3"/>
    <p:sldMasterId id="2147483702" r:id="rId4"/>
    <p:sldMasterId id="2147483744" r:id="rId5"/>
    <p:sldMasterId id="2147483758" r:id="rId6"/>
    <p:sldMasterId id="2147483772" r:id="rId7"/>
    <p:sldMasterId id="2147483786" r:id="rId8"/>
    <p:sldMasterId id="2147483800" r:id="rId9"/>
    <p:sldMasterId id="2147483812" r:id="rId10"/>
    <p:sldMasterId id="2147483840" r:id="rId11"/>
    <p:sldMasterId id="2147483854" r:id="rId12"/>
    <p:sldMasterId id="2147483868" r:id="rId13"/>
  </p:sldMasterIdLst>
  <p:notesMasterIdLst>
    <p:notesMasterId r:id="rId47"/>
  </p:notesMasterIdLst>
  <p:sldIdLst>
    <p:sldId id="257" r:id="rId14"/>
    <p:sldId id="264" r:id="rId15"/>
    <p:sldId id="258" r:id="rId16"/>
    <p:sldId id="271" r:id="rId17"/>
    <p:sldId id="304" r:id="rId18"/>
    <p:sldId id="272" r:id="rId19"/>
    <p:sldId id="260" r:id="rId20"/>
    <p:sldId id="274" r:id="rId21"/>
    <p:sldId id="270" r:id="rId22"/>
    <p:sldId id="273" r:id="rId23"/>
    <p:sldId id="261" r:id="rId24"/>
    <p:sldId id="300" r:id="rId25"/>
    <p:sldId id="301" r:id="rId26"/>
    <p:sldId id="275" r:id="rId27"/>
    <p:sldId id="303" r:id="rId28"/>
    <p:sldId id="302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66" r:id="rId39"/>
    <p:sldId id="267" r:id="rId40"/>
    <p:sldId id="295" r:id="rId41"/>
    <p:sldId id="297" r:id="rId42"/>
    <p:sldId id="298" r:id="rId43"/>
    <p:sldId id="299" r:id="rId44"/>
    <p:sldId id="262" r:id="rId45"/>
    <p:sldId id="30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A8268-EE22-448E-A9B1-3C575DAE1884}" type="datetimeFigureOut">
              <a:rPr lang="ru-RU" smtClean="0"/>
              <a:t>10.11.2016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C3D58-C842-4965-9A4C-5DF93896B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00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4F5A8-B065-4748-B469-3FD024B3AE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2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2A99-84E9-44F9-A8B6-B81359FBBF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813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113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453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291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7830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64842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EDA6-3563-4670-A30C-4F067D6029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7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9E08E-B8ED-4C7E-8F02-685B717F54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16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8495C-06AB-4317-91E1-4C6EE23793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094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1569-2081-4306-B182-43DA8F5B47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198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ABB34-934B-495C-BF27-98DB672C11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1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A0866-8B3A-4509-83E3-0CA91515BA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600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8084-CC31-46F2-A325-7CF2E1CBC9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8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79CE5-B88E-4BBA-BC7C-012CC64088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668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11F60-B3A1-4844-93AF-F9FF62A632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953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1DA10-A0C1-47AE-AEAD-4768B446EF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638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723CD-0E53-4D43-9184-25D9D61C23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363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25BA-A13B-441B-8AE2-1AF55E06F6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408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232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smtClean="0">
                <a:solidFill>
                  <a:prstClr val="black">
                    <a:tint val="75000"/>
                  </a:prstClr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7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483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1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44C8-4E9F-493B-8B0B-CE6971984E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456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082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232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258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504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92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028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934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62304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32115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9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EF5D-D54B-4EC8-B481-C3FF10965D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247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smtClean="0">
                <a:solidFill>
                  <a:prstClr val="black">
                    <a:tint val="75000"/>
                  </a:prstClr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5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204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620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261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926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705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59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599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593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0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209F-B9EA-4BCD-8BA8-300E2C7288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208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38964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64494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284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smtClean="0">
                <a:solidFill>
                  <a:prstClr val="black">
                    <a:tint val="75000"/>
                  </a:prstClr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9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372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063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2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570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951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7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ADC3C-2059-46CA-AA37-F3970D17A5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54127"/>
      </p:ext>
    </p:extLst>
  </p:cSld>
  <p:clrMapOvr>
    <a:masterClrMapping/>
  </p:clrMapOvr>
  <p:transition spd="slow" advClick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57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253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939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31587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01044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502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smtClean="0">
                <a:solidFill>
                  <a:prstClr val="black">
                    <a:tint val="75000"/>
                  </a:prstClr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0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067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1622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1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1E797-8011-4E9C-9284-3CDAB605F6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41360"/>
      </p:ext>
    </p:extLst>
  </p:cSld>
  <p:clrMapOvr>
    <a:masterClrMapping/>
  </p:clrMapOvr>
  <p:transition spd="slow" advClick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490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904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575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28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313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35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37437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7980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D8E96-2559-4E78-AE68-4AEBC815E2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80989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AC038-206D-4A8E-8DBD-C0B913CC6F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20216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F3039-D1E8-48EA-8E15-84BC667C13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2828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EBABA-6492-4BD1-832D-CA5EA62393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4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FF85C-100B-4993-93F7-1A0EFA31B9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41639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B0A41-41E0-40D2-967D-6775B67B1A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150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34B80-A22D-493F-94F9-CDE548A4D5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408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B71D6-36E2-4295-B5B4-D0286680A0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70239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FA69A-905B-40BC-9335-4DC95F1BE4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56629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F4072-684B-4D5E-A1F2-D7DDEAC07B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03591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1920875"/>
            <a:ext cx="8224837" cy="1735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5613" y="6242050"/>
            <a:ext cx="2128837" cy="473075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2050"/>
            <a:ext cx="2894013" cy="473075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2050"/>
            <a:ext cx="2128838" cy="473075"/>
          </a:xfrm>
        </p:spPr>
        <p:txBody>
          <a:bodyPr/>
          <a:lstStyle>
            <a:lvl1pPr>
              <a:defRPr/>
            </a:lvl1pPr>
          </a:lstStyle>
          <a:p>
            <a:fld id="{B823C8DE-57C0-46FE-9425-41BB89CD111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40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FF5CC0-6CBB-4ACD-8DFB-165FFEB294C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128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2FE845-25DA-4353-BAB0-91BE7FB50F1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979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C3F8DE-084E-496C-897D-98FCDF284CB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48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2A80D-9FEA-4C4D-B3B2-0B8311A363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66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063" y="1785938"/>
            <a:ext cx="1658937" cy="9659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11400" y="1785938"/>
            <a:ext cx="1658938" cy="9659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D7067A-F9EB-4C44-98B7-D2575D6982B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583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A4B97C-E6E5-4118-A283-6B494F78865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853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A406E5-7835-4F05-AE62-B80DC3F1C67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551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27A490-12FE-47DC-B6A9-E5180BE19BF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622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8840FE-B858-4692-866C-1187F980887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76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EEB6A8-18EC-4A09-8A10-452E28A6BAE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744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CBAB88-D68B-4F23-8D9E-1BF593E8611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063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157538" y="-608013"/>
            <a:ext cx="884237" cy="12053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0063" y="-608013"/>
            <a:ext cx="2505075" cy="12053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8CB539-73C4-41B7-85A4-47450A9D658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371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-608013"/>
            <a:ext cx="3541712" cy="32146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1785938"/>
            <a:ext cx="1658937" cy="9659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311400" y="1785938"/>
            <a:ext cx="1658938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311400" y="6691313"/>
            <a:ext cx="1658938" cy="47545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</p:spPr>
        <p:txBody>
          <a:bodyPr/>
          <a:lstStyle>
            <a:lvl1pPr>
              <a:defRPr/>
            </a:lvl1pPr>
          </a:lstStyle>
          <a:p>
            <a:fld id="{0DF4638F-46F0-4E28-9F8E-EE3BFA28DD2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829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0063" y="-608013"/>
            <a:ext cx="3541712" cy="32146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63" y="1785938"/>
            <a:ext cx="1658937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311400" y="1785938"/>
            <a:ext cx="1658938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0063" y="6691313"/>
            <a:ext cx="1658937" cy="47545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311400" y="6691313"/>
            <a:ext cx="1658938" cy="47545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</p:spPr>
        <p:txBody>
          <a:bodyPr/>
          <a:lstStyle>
            <a:lvl1pPr>
              <a:defRPr/>
            </a:lvl1pPr>
          </a:lstStyle>
          <a:p>
            <a:fld id="{4536EB39-D62E-404C-B7D1-8685894AF23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35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802D-9F59-4D18-8436-7164B3F16D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01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FF5CC0-6CBB-4ACD-8DFB-165FFEB294C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726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2FE845-25DA-4353-BAB0-91BE7FB50F1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047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C3F8DE-084E-496C-897D-98FCDF284CB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200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063" y="1785938"/>
            <a:ext cx="1658937" cy="9659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11400" y="1785938"/>
            <a:ext cx="1658938" cy="9659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D7067A-F9EB-4C44-98B7-D2575D6982B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045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A4B97C-E6E5-4118-A283-6B494F78865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398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A406E5-7835-4F05-AE62-B80DC3F1C67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763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27A490-12FE-47DC-B6A9-E5180BE19BF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213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8840FE-B858-4692-866C-1187F980887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863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EEB6A8-18EC-4A09-8A10-452E28A6BAE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577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CBAB88-D68B-4F23-8D9E-1BF593E8611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78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4972-2A70-4DAD-910E-11CE0A12D1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014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157538" y="-608013"/>
            <a:ext cx="884237" cy="12053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0063" y="-608013"/>
            <a:ext cx="2505075" cy="12053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8CB539-73C4-41B7-85A4-47450A9D658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9957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-608013"/>
            <a:ext cx="3541712" cy="32146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1785938"/>
            <a:ext cx="1658937" cy="9659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311400" y="1785938"/>
            <a:ext cx="1658938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311400" y="6691313"/>
            <a:ext cx="1658938" cy="47545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</p:spPr>
        <p:txBody>
          <a:bodyPr/>
          <a:lstStyle>
            <a:lvl1pPr>
              <a:defRPr/>
            </a:lvl1pPr>
          </a:lstStyle>
          <a:p>
            <a:fld id="{0DF4638F-46F0-4E28-9F8E-EE3BFA28DD2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416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0063" y="-608013"/>
            <a:ext cx="3541712" cy="32146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63" y="1785938"/>
            <a:ext cx="1658937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311400" y="1785938"/>
            <a:ext cx="1658938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0063" y="6691313"/>
            <a:ext cx="1658937" cy="47545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311400" y="6691313"/>
            <a:ext cx="1658938" cy="47545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</p:spPr>
        <p:txBody>
          <a:bodyPr/>
          <a:lstStyle>
            <a:lvl1pPr>
              <a:defRPr/>
            </a:lvl1pPr>
          </a:lstStyle>
          <a:p>
            <a:fld id="{4536EB39-D62E-404C-B7D1-8685894AF23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978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74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8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05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85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165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185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7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975B-330D-4AB9-8CCB-5622FD1180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211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13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44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37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38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9297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5534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110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6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48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4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F7351-3FF7-4DAB-8750-15AD7DA8D3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936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52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7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03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087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725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76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234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6142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0173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7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41FC0-B9B9-478B-9AA6-09A3B4045D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966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smtClean="0">
                <a:solidFill>
                  <a:prstClr val="black">
                    <a:tint val="75000"/>
                  </a:prstClr>
                </a:solidFill>
              </a:rPr>
              <a:pPr/>
              <a:t>07.11.2016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5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17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55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657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413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84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459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314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F721B-373A-4BE4-B13B-7F31CD77B0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200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0206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>
                <a:solidFill>
                  <a:srgbClr val="1F497D"/>
                </a:solidFill>
              </a:rPr>
              <a:pPr/>
              <a:t>07.11.2016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F99EC173-99AE-4773-AB25-02E469A13EAE}" type="slidenum">
              <a:rPr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3288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234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smtClean="0">
                <a:solidFill>
                  <a:prstClr val="black">
                    <a:tint val="75000"/>
                  </a:prstClr>
                </a:solidFill>
              </a:rPr>
              <a:pPr/>
              <a:t>08.11.2016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9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639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807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000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116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057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smtClean="0">
                <a:solidFill>
                  <a:srgbClr val="1F497D"/>
                </a:solidFill>
              </a:rPr>
              <a:pPr/>
              <a:t>08.11.2016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C173-99AE-4773-AB25-02E469A13EA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Мой университет-www.moi-mummi.ru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8735EF-D49D-4C05-8EBF-8BF5BB93887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ru-RU" smtClean="0">
                <a:solidFill>
                  <a:srgbClr val="1F497D"/>
                </a:solidFill>
              </a:rPr>
              <a:pPr/>
              <a:t>10.11.2016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C173-99AE-4773-AB25-02E469A13EA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4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ru-RU" smtClean="0">
                <a:solidFill>
                  <a:srgbClr val="1F497D"/>
                </a:solidFill>
              </a:rPr>
              <a:pPr/>
              <a:t>10.11.2016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C173-99AE-4773-AB25-02E469A13EA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1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ru-RU" smtClean="0">
                <a:solidFill>
                  <a:srgbClr val="1F497D"/>
                </a:solidFill>
              </a:rPr>
              <a:pPr/>
              <a:t>10.11.2016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C173-99AE-4773-AB25-02E469A13EA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ru-RU" smtClean="0">
                <a:solidFill>
                  <a:srgbClr val="1F497D"/>
                </a:solidFill>
              </a:rPr>
              <a:pPr/>
              <a:t>10.11.2016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C173-99AE-4773-AB25-02E469A13EA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F26427-FF86-47BE-BC46-9C6C38FB1BC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4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-608013"/>
            <a:ext cx="3541712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785938"/>
            <a:ext cx="3470275" cy="965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dirty="0" smtClean="0"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CC576CD5-1F54-405B-B7C3-E0BA514AA80A}" type="slidenum">
              <a:rPr lang="ru-RU" smtClean="0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-608013"/>
            <a:ext cx="3541712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785938"/>
            <a:ext cx="3470275" cy="965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ru-RU" dirty="0" smtClean="0"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CC576CD5-1F54-405B-B7C3-E0BA514AA80A}" type="slidenum">
              <a:rPr lang="ru-RU" smtClean="0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ru-RU" smtClean="0">
                <a:solidFill>
                  <a:srgbClr val="1F497D"/>
                </a:solidFill>
              </a:rPr>
              <a:pPr/>
              <a:t>10.11.2016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C173-99AE-4773-AB25-02E469A13EA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9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ru-RU" smtClean="0">
                <a:solidFill>
                  <a:srgbClr val="1F497D"/>
                </a:solidFill>
              </a:rPr>
              <a:pPr/>
              <a:t>10.11.2016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C173-99AE-4773-AB25-02E469A13EA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ru-RU" smtClean="0">
                <a:solidFill>
                  <a:srgbClr val="1F497D"/>
                </a:solidFill>
              </a:rPr>
              <a:pPr/>
              <a:t>10.11.2016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C173-99AE-4773-AB25-02E469A13EA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ru-RU" smtClean="0">
                <a:solidFill>
                  <a:srgbClr val="1F497D"/>
                </a:solidFill>
              </a:rPr>
              <a:pPr/>
              <a:t>10.11.2016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C173-99AE-4773-AB25-02E469A13EAE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3BD54-D555-4981-B5CC-5863B998029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2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9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9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8.wmf"/><Relationship Id="rId3" Type="http://schemas.openxmlformats.org/officeDocument/2006/relationships/image" Target="../media/image40.jpe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7.wmf"/><Relationship Id="rId5" Type="http://schemas.openxmlformats.org/officeDocument/2006/relationships/image" Target="../media/image43.png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42.png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05.xml"/><Relationship Id="rId1" Type="http://schemas.openxmlformats.org/officeDocument/2006/relationships/audio" Target="../media/audio1.wav"/><Relationship Id="rId4" Type="http://schemas.openxmlformats.org/officeDocument/2006/relationships/image" Target="../media/image4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0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7" Type="http://schemas.openxmlformats.org/officeDocument/2006/relationships/image" Target="../media/image55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49.gif"/><Relationship Id="rId4" Type="http://schemas.openxmlformats.org/officeDocument/2006/relationships/image" Target="../media/image6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1.xml"/><Relationship Id="rId1" Type="http://schemas.openxmlformats.org/officeDocument/2006/relationships/video" Target="file:///C:\Documents%20and%20Settings\admin\&#1052;&#1086;&#1080;%20&#1076;&#1086;&#1082;&#1091;&#1084;&#1077;&#1085;&#1090;&#1099;\&#1050;&#1053;&#1048;&#1043;&#1048;\&#1091;&#1088;&#1086;&#1082;&#1080;%20&#1087;&#1086;%20&#1084;&#1072;&#1090;&#1077;&#1084;&#1072;&#1090;&#1080;&#1082;&#1077;%205-11%20&#1082;&#1083;&#1072;&#1089;&#1089;%20&#1089;%20&#1084;&#1091;&#1083;&#1100;&#1090;&#1080;&#1084;&#1077;&#1076;&#1080;&#1072;\&#1055;&#1056;&#1045;&#1047;&#1045;&#1053;&#1058;&#1040;&#1062;&#1048;&#1048;%20&#1044;&#1051;&#1071;%20&#1044;&#1048;&#1057;&#1050;&#1040;\6%20&#1082;&#1083;&#1072;&#1089;&#1089;\&#1054;&#1073;&#1099;&#1082;&#1085;&#1086;&#1074;&#1077;&#1085;&#1085;&#1099;&#1077;%20&#1076;&#1088;&#1086;&#1073;&#1080;\TRUBA.AVI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8.wmf"/><Relationship Id="rId3" Type="http://schemas.openxmlformats.org/officeDocument/2006/relationships/image" Target="../media/image20.png"/><Relationship Id="rId21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7.wmf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26.png"/><Relationship Id="rId10" Type="http://schemas.openxmlformats.org/officeDocument/2006/relationships/image" Target="../media/image14.wmf"/><Relationship Id="rId19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6.wmf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408712" cy="936104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B00000"/>
                </a:solidFill>
              </a:rPr>
              <a:t>Урок математики в 8  классе    </a:t>
            </a:r>
            <a:r>
              <a:rPr lang="ru-RU" sz="4000" b="1" dirty="0" smtClean="0">
                <a:solidFill>
                  <a:srgbClr val="FF0066"/>
                </a:solidFill>
              </a:rPr>
              <a:t/>
            </a:r>
            <a:br>
              <a:rPr lang="ru-RU" sz="4000" b="1" dirty="0" smtClean="0">
                <a:solidFill>
                  <a:srgbClr val="FF0066"/>
                </a:solidFill>
              </a:rPr>
            </a:br>
            <a:r>
              <a:rPr lang="ru-RU" sz="4000" b="1" dirty="0" smtClean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619672" y="1196752"/>
            <a:ext cx="7056784" cy="525658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B0000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                  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</a:t>
            </a:r>
            <a:r>
              <a:rPr lang="ru-RU" sz="2400" b="1" dirty="0" smtClean="0">
                <a:solidFill>
                  <a:srgbClr val="7030A0"/>
                </a:solidFill>
              </a:rPr>
              <a:t>Учитель математики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 МБОУ «Рыльская     средняя общеобразовательная     школа №1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им.Г.И.Шелехова»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Азмамбетова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Альфия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Шамильевна.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906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409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15" y="-13578"/>
            <a:ext cx="9167804" cy="687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838053" y="4465305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132  (м/с)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344526" y="3375083"/>
                <a:ext cx="25795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>
                          <a:latin typeface="Cambria Math"/>
                        </a:rPr>
                        <m:t>=</m:t>
                      </m:r>
                      <m:r>
                        <a:rPr lang="ru-RU" sz="3200" b="1" i="0">
                          <a:latin typeface="Cambria Math"/>
                        </a:rPr>
                        <m:t>𝟏𝟏</m:t>
                      </m:r>
                      <m:r>
                        <a:rPr lang="ru-RU" sz="3200" b="1" i="0">
                          <a:latin typeface="Cambria Math"/>
                        </a:rPr>
                        <m:t>∗</m:t>
                      </m:r>
                      <m:r>
                        <a:rPr lang="ru-RU" sz="3200" b="1" i="0">
                          <a:latin typeface="Cambria Math"/>
                        </a:rPr>
                        <m:t>𝟏𝟐</m:t>
                      </m:r>
                      <m:r>
                        <a:rPr lang="ru-RU" sz="3200" b="1" i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26" y="3375083"/>
                <a:ext cx="257955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025594" y="2440976"/>
                <a:ext cx="3362395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ru-RU" sz="32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32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200" b="1" i="1">
                            <a:latin typeface="Cambria Math"/>
                          </a:rPr>
                          <m:t>𝟏𝟐𝟏</m:t>
                        </m:r>
                      </m:e>
                    </m:rad>
                  </m:oMath>
                </a14:m>
                <a: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  <a:t> *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200" b="1" i="1">
                            <a:latin typeface="Cambria Math"/>
                          </a:rPr>
                          <m:t>𝟏𝟒𝟒</m:t>
                        </m:r>
                      </m:e>
                    </m:rad>
                  </m:oMath>
                </a14:m>
                <a: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94" y="2440976"/>
                <a:ext cx="3362395" cy="632802"/>
              </a:xfrm>
              <a:prstGeom prst="rect">
                <a:avLst/>
              </a:prstGeom>
              <a:blipFill rotWithShape="1">
                <a:blip r:embed="rId5"/>
                <a:stretch>
                  <a:fillRect t="-5769" r="-3804" b="-29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83701" y="1484784"/>
                <a:ext cx="2336922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b="1" i="1">
                            <a:latin typeface="Cambria Math"/>
                          </a:rPr>
                          <m:t>𝟏𝟐𝟏</m:t>
                        </m:r>
                        <m:r>
                          <a:rPr lang="ru-RU" sz="2800" b="1" i="1">
                            <a:latin typeface="Cambria Math"/>
                          </a:rPr>
                          <m:t>∗</m:t>
                        </m:r>
                        <m:r>
                          <a:rPr lang="ru-RU" sz="2800" b="1" i="1">
                            <a:latin typeface="Cambria Math"/>
                          </a:rPr>
                          <m:t>𝟏𝟒𝟒</m:t>
                        </m:r>
                      </m:e>
                    </m:rad>
                  </m:oMath>
                </a14:m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701" y="1484784"/>
                <a:ext cx="2336922" cy="565155"/>
              </a:xfrm>
              <a:prstGeom prst="rect">
                <a:avLst/>
              </a:prstGeom>
              <a:blipFill rotWithShape="1">
                <a:blip r:embed="rId6"/>
                <a:stretch>
                  <a:fillRect t="-3261" r="-4427" b="-3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352427" y="476672"/>
            <a:ext cx="2952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вычисления скорости тела, движущегося по окружности мы используем формулу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,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где а – ускорение тела, R – радиус окружности. Найдите значение скорости при а=121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м/   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R=144 м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6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26" y="2493330"/>
            <a:ext cx="2344602" cy="74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" name="Объект 10" descr="OLE-объек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738209"/>
              </p:ext>
            </p:extLst>
          </p:nvPr>
        </p:nvGraphicFramePr>
        <p:xfrm>
          <a:off x="1691680" y="5207433"/>
          <a:ext cx="45605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Формула" r:id="rId9" imgW="4267200" imgH="4876800" progId="Equation.3">
                  <p:embed/>
                </p:oleObj>
              </mc:Choice>
              <mc:Fallback>
                <p:oleObj name="Формула" r:id="rId9" imgW="4267200" imgH="4876800" progId="Equation.3">
                  <p:embed/>
                  <p:pic>
                    <p:nvPicPr>
                      <p:cNvPr id="0" name="Объект13" descr="OLE-объек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207433"/>
                        <a:ext cx="456051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33"/>
          <p:cNvSpPr>
            <a:spLocks/>
          </p:cNvSpPr>
          <p:nvPr/>
        </p:nvSpPr>
        <p:spPr bwMode="auto">
          <a:xfrm flipH="1">
            <a:off x="4649391" y="692696"/>
            <a:ext cx="4114800" cy="76200"/>
          </a:xfrm>
          <a:custGeom>
            <a:avLst/>
            <a:gdLst>
              <a:gd name="T0" fmla="*/ 70 w 3594"/>
              <a:gd name="T1" fmla="*/ 4 h 46"/>
              <a:gd name="T2" fmla="*/ 3575 w 3594"/>
              <a:gd name="T3" fmla="*/ 0 h 46"/>
              <a:gd name="T4" fmla="*/ 3594 w 3594"/>
              <a:gd name="T5" fmla="*/ 30 h 46"/>
              <a:gd name="T6" fmla="*/ 3580 w 3594"/>
              <a:gd name="T7" fmla="*/ 46 h 46"/>
              <a:gd name="T8" fmla="*/ 3552 w 3594"/>
              <a:gd name="T9" fmla="*/ 46 h 46"/>
              <a:gd name="T10" fmla="*/ 85 w 3594"/>
              <a:gd name="T11" fmla="*/ 35 h 46"/>
              <a:gd name="T12" fmla="*/ 69 w 3594"/>
              <a:gd name="T13" fmla="*/ 27 h 46"/>
              <a:gd name="T14" fmla="*/ 0 w 3594"/>
              <a:gd name="T15" fmla="*/ 16 h 46"/>
              <a:gd name="T16" fmla="*/ 84 w 3594"/>
              <a:gd name="T17" fmla="*/ 4 h 46"/>
              <a:gd name="T18" fmla="*/ 669 w 3594"/>
              <a:gd name="T19" fmla="*/ 7 h 46"/>
              <a:gd name="T20" fmla="*/ 747 w 3594"/>
              <a:gd name="T21" fmla="*/ 8 h 46"/>
              <a:gd name="T22" fmla="*/ 70 w 3594"/>
              <a:gd name="T23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94" h="46">
                <a:moveTo>
                  <a:pt x="70" y="4"/>
                </a:moveTo>
                <a:lnTo>
                  <a:pt x="3575" y="0"/>
                </a:lnTo>
                <a:lnTo>
                  <a:pt x="3594" y="30"/>
                </a:lnTo>
                <a:lnTo>
                  <a:pt x="3580" y="46"/>
                </a:lnTo>
                <a:lnTo>
                  <a:pt x="3552" y="46"/>
                </a:lnTo>
                <a:lnTo>
                  <a:pt x="85" y="35"/>
                </a:lnTo>
                <a:lnTo>
                  <a:pt x="69" y="27"/>
                </a:lnTo>
                <a:lnTo>
                  <a:pt x="0" y="16"/>
                </a:lnTo>
                <a:lnTo>
                  <a:pt x="84" y="4"/>
                </a:lnTo>
                <a:lnTo>
                  <a:pt x="669" y="7"/>
                </a:lnTo>
                <a:lnTo>
                  <a:pt x="747" y="8"/>
                </a:lnTo>
                <a:lnTo>
                  <a:pt x="70" y="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44000"/>
                </a:schemeClr>
              </a:gs>
              <a:gs pos="50000">
                <a:srgbClr val="0066FF">
                  <a:alpha val="38000"/>
                </a:srgb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9525" cap="flat" cmpd="sng">
            <a:solidFill>
              <a:srgbClr val="0099FF">
                <a:alpha val="61000"/>
              </a:srgbClr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5105925" y="643824"/>
            <a:ext cx="3056753" cy="5184775"/>
            <a:chOff x="2064" y="192"/>
            <a:chExt cx="3599" cy="4057"/>
          </a:xfrm>
        </p:grpSpPr>
        <p:sp>
          <p:nvSpPr>
            <p:cNvPr id="14" name="Freeform 61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>
                <a:gd name="T0" fmla="*/ 387 w 3599"/>
                <a:gd name="T1" fmla="*/ 180 h 3884"/>
                <a:gd name="T2" fmla="*/ 587 w 3599"/>
                <a:gd name="T3" fmla="*/ 20 h 3884"/>
                <a:gd name="T4" fmla="*/ 801 w 3599"/>
                <a:gd name="T5" fmla="*/ 188 h 3884"/>
                <a:gd name="T6" fmla="*/ 1034 w 3599"/>
                <a:gd name="T7" fmla="*/ 4 h 3884"/>
                <a:gd name="T8" fmla="*/ 1268 w 3599"/>
                <a:gd name="T9" fmla="*/ 164 h 3884"/>
                <a:gd name="T10" fmla="*/ 1508 w 3599"/>
                <a:gd name="T11" fmla="*/ 20 h 3884"/>
                <a:gd name="T12" fmla="*/ 1741 w 3599"/>
                <a:gd name="T13" fmla="*/ 180 h 3884"/>
                <a:gd name="T14" fmla="*/ 1981 w 3599"/>
                <a:gd name="T15" fmla="*/ 20 h 3884"/>
                <a:gd name="T16" fmla="*/ 2208 w 3599"/>
                <a:gd name="T17" fmla="*/ 188 h 3884"/>
                <a:gd name="T18" fmla="*/ 2428 w 3599"/>
                <a:gd name="T19" fmla="*/ 20 h 3884"/>
                <a:gd name="T20" fmla="*/ 2669 w 3599"/>
                <a:gd name="T21" fmla="*/ 212 h 3884"/>
                <a:gd name="T22" fmla="*/ 2882 w 3599"/>
                <a:gd name="T23" fmla="*/ 44 h 3884"/>
                <a:gd name="T24" fmla="*/ 3029 w 3599"/>
                <a:gd name="T25" fmla="*/ 260 h 3884"/>
                <a:gd name="T26" fmla="*/ 3312 w 3599"/>
                <a:gd name="T27" fmla="*/ 59 h 3884"/>
                <a:gd name="T28" fmla="*/ 3480 w 3599"/>
                <a:gd name="T29" fmla="*/ 251 h 3884"/>
                <a:gd name="T30" fmla="*/ 3488 w 3599"/>
                <a:gd name="T31" fmla="*/ 827 h 3884"/>
                <a:gd name="T32" fmla="*/ 3456 w 3599"/>
                <a:gd name="T33" fmla="*/ 1763 h 3884"/>
                <a:gd name="T34" fmla="*/ 3408 w 3599"/>
                <a:gd name="T35" fmla="*/ 2499 h 3884"/>
                <a:gd name="T36" fmla="*/ 3416 w 3599"/>
                <a:gd name="T37" fmla="*/ 3083 h 3884"/>
                <a:gd name="T38" fmla="*/ 3488 w 3599"/>
                <a:gd name="T39" fmla="*/ 3419 h 3884"/>
                <a:gd name="T40" fmla="*/ 3589 w 3599"/>
                <a:gd name="T41" fmla="*/ 3524 h 3884"/>
                <a:gd name="T42" fmla="*/ 3549 w 3599"/>
                <a:gd name="T43" fmla="*/ 3572 h 3884"/>
                <a:gd name="T44" fmla="*/ 3389 w 3599"/>
                <a:gd name="T45" fmla="*/ 3668 h 3884"/>
                <a:gd name="T46" fmla="*/ 3229 w 3599"/>
                <a:gd name="T47" fmla="*/ 3668 h 3884"/>
                <a:gd name="T48" fmla="*/ 2909 w 3599"/>
                <a:gd name="T49" fmla="*/ 3572 h 3884"/>
                <a:gd name="T50" fmla="*/ 2709 w 3599"/>
                <a:gd name="T51" fmla="*/ 3764 h 3884"/>
                <a:gd name="T52" fmla="*/ 2468 w 3599"/>
                <a:gd name="T53" fmla="*/ 3860 h 3884"/>
                <a:gd name="T54" fmla="*/ 2068 w 3599"/>
                <a:gd name="T55" fmla="*/ 3668 h 3884"/>
                <a:gd name="T56" fmla="*/ 1628 w 3599"/>
                <a:gd name="T57" fmla="*/ 3860 h 3884"/>
                <a:gd name="T58" fmla="*/ 1067 w 3599"/>
                <a:gd name="T59" fmla="*/ 3668 h 3884"/>
                <a:gd name="T60" fmla="*/ 627 w 3599"/>
                <a:gd name="T61" fmla="*/ 3860 h 3884"/>
                <a:gd name="T62" fmla="*/ 347 w 3599"/>
                <a:gd name="T63" fmla="*/ 3812 h 3884"/>
                <a:gd name="T64" fmla="*/ 27 w 3599"/>
                <a:gd name="T65" fmla="*/ 3620 h 3884"/>
                <a:gd name="T66" fmla="*/ 187 w 3599"/>
                <a:gd name="T67" fmla="*/ 3524 h 3884"/>
                <a:gd name="T68" fmla="*/ 307 w 3599"/>
                <a:gd name="T69" fmla="*/ 3044 h 3884"/>
                <a:gd name="T70" fmla="*/ 352 w 3599"/>
                <a:gd name="T71" fmla="*/ 2331 h 3884"/>
                <a:gd name="T72" fmla="*/ 347 w 3599"/>
                <a:gd name="T73" fmla="*/ 1076 h 3884"/>
                <a:gd name="T74" fmla="*/ 336 w 3599"/>
                <a:gd name="T75" fmla="*/ 523 h 3884"/>
                <a:gd name="T76" fmla="*/ 389 w 3599"/>
                <a:gd name="T77" fmla="*/ 176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rgbClr val="BBE0E3"/>
                </a:gs>
                <a:gs pos="50000">
                  <a:srgbClr val="FFFFFF"/>
                </a:gs>
                <a:gs pos="100000">
                  <a:srgbClr val="BBE0E3"/>
                </a:gs>
              </a:gsLst>
              <a:lin ang="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roup 62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37" name="Oval 6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64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" name="Group 65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35" name="Oval 6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67"/>
              <p:cNvSpPr>
                <a:spLocks/>
              </p:cNvSpPr>
              <p:nvPr/>
            </p:nvSpPr>
            <p:spPr bwMode="auto">
              <a:xfrm>
                <a:off x="275" y="191"/>
                <a:ext cx="159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33" name="Oval 6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70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Group 71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31" name="Oval 7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73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" name="Group 74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29" name="Oval 7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" name="Group 77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27" name="Oval 7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79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" name="Freeform 80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81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320 w 384"/>
                <a:gd name="T1" fmla="*/ 1872 h 1248"/>
                <a:gd name="T2" fmla="*/ 200 w 384"/>
                <a:gd name="T3" fmla="*/ 1656 h 1248"/>
                <a:gd name="T4" fmla="*/ 80 w 384"/>
                <a:gd name="T5" fmla="*/ 1008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82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321 w 384"/>
                <a:gd name="T1" fmla="*/ 1296 h 1248"/>
                <a:gd name="T2" fmla="*/ 201 w 384"/>
                <a:gd name="T3" fmla="*/ 1146 h 1248"/>
                <a:gd name="T4" fmla="*/ 80 w 384"/>
                <a:gd name="T5" fmla="*/ 698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oup 83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25" name="Oval 8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85"/>
              <p:cNvSpPr>
                <a:spLocks/>
              </p:cNvSpPr>
              <p:nvPr/>
            </p:nvSpPr>
            <p:spPr bwMode="auto">
              <a:xfrm>
                <a:off x="274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745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1095375"/>
            <a:ext cx="7704138" cy="521394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dirty="0" smtClean="0"/>
              <a:t>1.Корень </a:t>
            </a:r>
            <a:r>
              <a:rPr lang="ru-RU" sz="3600" smtClean="0"/>
              <a:t>из произведения </a:t>
            </a:r>
            <a:r>
              <a:rPr lang="ru-RU" sz="3600" dirty="0" smtClean="0"/>
              <a:t>неотрицательных множителей равен </a:t>
            </a:r>
            <a:r>
              <a:rPr lang="ru-RU" sz="3600" b="1" i="1" dirty="0" smtClean="0">
                <a:solidFill>
                  <a:srgbClr val="FF0000"/>
                </a:solidFill>
              </a:rPr>
              <a:t>произведению корней из этих множителей</a:t>
            </a:r>
          </a:p>
          <a:p>
            <a:pPr eaLnBrk="1" hangingPunct="1">
              <a:buFontTx/>
              <a:buNone/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b="1" i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/>
              <a:t>                      </a:t>
            </a:r>
            <a:r>
              <a:rPr lang="ru-RU" b="1" dirty="0" smtClean="0">
                <a:solidFill>
                  <a:srgbClr val="FF0000"/>
                </a:solidFill>
              </a:rPr>
              <a:t>        </a:t>
            </a:r>
            <a:endParaRPr lang="ru-RU" dirty="0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dirty="0"/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14557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642938" y="5000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600" b="1" dirty="0">
                <a:latin typeface="Arial Black" pitchFamily="34" charset="0"/>
              </a:rPr>
              <a:t> </a:t>
            </a:r>
            <a:r>
              <a:rPr lang="ru-RU" sz="600" dirty="0">
                <a:latin typeface="Arial" charset="0"/>
                <a:cs typeface="Arial" charset="0"/>
              </a:rPr>
              <a:t> 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dirty="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dirty="0"/>
          </a:p>
        </p:txBody>
      </p:sp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34520"/>
            <a:ext cx="7286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dirty="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dirty="0"/>
          </a:p>
        </p:txBody>
      </p:sp>
      <p:pic>
        <p:nvPicPr>
          <p:cNvPr id="1434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70" y="4521819"/>
            <a:ext cx="571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dirty="0"/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600" dirty="0">
                <a:latin typeface="Arial" charset="0"/>
                <a:cs typeface="Arial" charset="0"/>
              </a:rPr>
              <a:t> 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dirty="0"/>
          </a:p>
        </p:txBody>
      </p:sp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2600" b="1" dirty="0">
                <a:latin typeface="Arial Black" pitchFamily="34" charset="0"/>
              </a:rPr>
              <a:t>    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5" y="4617397"/>
            <a:ext cx="49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=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2686" y="5445224"/>
            <a:ext cx="2963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FF0000"/>
                </a:solidFill>
              </a:rPr>
              <a:t>(</a:t>
            </a:r>
            <a:r>
              <a:rPr lang="en-US" sz="3600" b="1" i="1" dirty="0">
                <a:solidFill>
                  <a:srgbClr val="FF0000"/>
                </a:solidFill>
              </a:rPr>
              <a:t> a ≥ 0; b ≥ 0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956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15" y="-13578"/>
            <a:ext cx="9167804" cy="687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838053" y="4465305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132  (м/с) 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344526" y="3375083"/>
                <a:ext cx="25795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b="1">
                          <a:solidFill>
                            <a:prstClr val="black"/>
                          </a:solidFill>
                          <a:latin typeface="Cambria Math"/>
                        </a:rPr>
                        <m:t>𝟏𝟏</m:t>
                      </m:r>
                      <m:r>
                        <a:rPr lang="ru-RU" sz="3200" b="1">
                          <a:solidFill>
                            <a:prstClr val="black"/>
                          </a:solidFill>
                          <a:latin typeface="Cambria Math"/>
                        </a:rPr>
                        <m:t>∗</m:t>
                      </m:r>
                      <m:r>
                        <a:rPr lang="ru-RU" sz="3200" b="1">
                          <a:solidFill>
                            <a:prstClr val="black"/>
                          </a:solidFill>
                          <a:latin typeface="Cambria Math"/>
                        </a:rPr>
                        <m:t>𝟏𝟐</m:t>
                      </m:r>
                      <m:r>
                        <a:rPr lang="ru-RU" sz="3200" b="1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ru-RU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26" y="3375083"/>
                <a:ext cx="257955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025594" y="2440976"/>
                <a:ext cx="3362395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𝟏𝟐𝟏</m:t>
                        </m:r>
                      </m:e>
                    </m:rad>
                  </m:oMath>
                </a14:m>
                <a:r>
                  <a:rPr lang="ru-RU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*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𝟏𝟒𝟒</m:t>
                        </m:r>
                      </m:e>
                    </m:rad>
                  </m:oMath>
                </a14:m>
                <a:r>
                  <a:rPr lang="ru-RU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94" y="2440976"/>
                <a:ext cx="3362395" cy="632802"/>
              </a:xfrm>
              <a:prstGeom prst="rect">
                <a:avLst/>
              </a:prstGeom>
              <a:blipFill rotWithShape="1">
                <a:blip r:embed="rId5"/>
                <a:stretch>
                  <a:fillRect t="-5769" r="-3804" b="-29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83701" y="1484784"/>
                <a:ext cx="2336922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𝟏𝟐𝟏</m:t>
                        </m:r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𝟏𝟒𝟒</m:t>
                        </m:r>
                      </m:e>
                    </m:rad>
                  </m:oMath>
                </a14:m>
                <a:r>
                  <a:rPr lang="ru-RU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lang="ru-RU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701" y="1484784"/>
                <a:ext cx="2336922" cy="565155"/>
              </a:xfrm>
              <a:prstGeom prst="rect">
                <a:avLst/>
              </a:prstGeom>
              <a:blipFill rotWithShape="1">
                <a:blip r:embed="rId6"/>
                <a:stretch>
                  <a:fillRect t="-3261" r="-4427" b="-3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352427" y="476672"/>
            <a:ext cx="2952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вычисления скорости тела, движущегося по окружности мы используем формулу  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,</a:t>
            </a:r>
          </a:p>
          <a:p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где а – ускорение тела, R – радиус окружности. Найдите значение скорости при а=121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м/    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R=144 м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6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26" y="2493330"/>
            <a:ext cx="2344602" cy="74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1" name="Объект 10" descr="OLE-объек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540405"/>
              </p:ext>
            </p:extLst>
          </p:nvPr>
        </p:nvGraphicFramePr>
        <p:xfrm>
          <a:off x="1691680" y="5207433"/>
          <a:ext cx="45605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Формула" r:id="rId9" imgW="4267200" imgH="4876800" progId="Equation.3">
                  <p:embed/>
                </p:oleObj>
              </mc:Choice>
              <mc:Fallback>
                <p:oleObj name="Формула" r:id="rId9" imgW="4267200" imgH="487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207433"/>
                        <a:ext cx="456051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33"/>
          <p:cNvSpPr>
            <a:spLocks/>
          </p:cNvSpPr>
          <p:nvPr/>
        </p:nvSpPr>
        <p:spPr bwMode="auto">
          <a:xfrm flipH="1">
            <a:off x="4649391" y="692696"/>
            <a:ext cx="4114800" cy="76200"/>
          </a:xfrm>
          <a:custGeom>
            <a:avLst/>
            <a:gdLst>
              <a:gd name="T0" fmla="*/ 70 w 3594"/>
              <a:gd name="T1" fmla="*/ 4 h 46"/>
              <a:gd name="T2" fmla="*/ 3575 w 3594"/>
              <a:gd name="T3" fmla="*/ 0 h 46"/>
              <a:gd name="T4" fmla="*/ 3594 w 3594"/>
              <a:gd name="T5" fmla="*/ 30 h 46"/>
              <a:gd name="T6" fmla="*/ 3580 w 3594"/>
              <a:gd name="T7" fmla="*/ 46 h 46"/>
              <a:gd name="T8" fmla="*/ 3552 w 3594"/>
              <a:gd name="T9" fmla="*/ 46 h 46"/>
              <a:gd name="T10" fmla="*/ 85 w 3594"/>
              <a:gd name="T11" fmla="*/ 35 h 46"/>
              <a:gd name="T12" fmla="*/ 69 w 3594"/>
              <a:gd name="T13" fmla="*/ 27 h 46"/>
              <a:gd name="T14" fmla="*/ 0 w 3594"/>
              <a:gd name="T15" fmla="*/ 16 h 46"/>
              <a:gd name="T16" fmla="*/ 84 w 3594"/>
              <a:gd name="T17" fmla="*/ 4 h 46"/>
              <a:gd name="T18" fmla="*/ 669 w 3594"/>
              <a:gd name="T19" fmla="*/ 7 h 46"/>
              <a:gd name="T20" fmla="*/ 747 w 3594"/>
              <a:gd name="T21" fmla="*/ 8 h 46"/>
              <a:gd name="T22" fmla="*/ 70 w 3594"/>
              <a:gd name="T23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94" h="46">
                <a:moveTo>
                  <a:pt x="70" y="4"/>
                </a:moveTo>
                <a:lnTo>
                  <a:pt x="3575" y="0"/>
                </a:lnTo>
                <a:lnTo>
                  <a:pt x="3594" y="30"/>
                </a:lnTo>
                <a:lnTo>
                  <a:pt x="3580" y="46"/>
                </a:lnTo>
                <a:lnTo>
                  <a:pt x="3552" y="46"/>
                </a:lnTo>
                <a:lnTo>
                  <a:pt x="85" y="35"/>
                </a:lnTo>
                <a:lnTo>
                  <a:pt x="69" y="27"/>
                </a:lnTo>
                <a:lnTo>
                  <a:pt x="0" y="16"/>
                </a:lnTo>
                <a:lnTo>
                  <a:pt x="84" y="4"/>
                </a:lnTo>
                <a:lnTo>
                  <a:pt x="669" y="7"/>
                </a:lnTo>
                <a:lnTo>
                  <a:pt x="747" y="8"/>
                </a:lnTo>
                <a:lnTo>
                  <a:pt x="70" y="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44000"/>
                </a:schemeClr>
              </a:gs>
              <a:gs pos="50000">
                <a:srgbClr val="0066FF">
                  <a:alpha val="38000"/>
                </a:srgb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9525" cap="flat" cmpd="sng">
            <a:solidFill>
              <a:srgbClr val="0099FF">
                <a:alpha val="61000"/>
              </a:srgbClr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5043830" y="596517"/>
            <a:ext cx="3056753" cy="5184775"/>
            <a:chOff x="2064" y="192"/>
            <a:chExt cx="3599" cy="4057"/>
          </a:xfrm>
        </p:grpSpPr>
        <p:sp>
          <p:nvSpPr>
            <p:cNvPr id="14" name="Freeform 61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>
                <a:gd name="T0" fmla="*/ 387 w 3599"/>
                <a:gd name="T1" fmla="*/ 180 h 3884"/>
                <a:gd name="T2" fmla="*/ 587 w 3599"/>
                <a:gd name="T3" fmla="*/ 20 h 3884"/>
                <a:gd name="T4" fmla="*/ 801 w 3599"/>
                <a:gd name="T5" fmla="*/ 188 h 3884"/>
                <a:gd name="T6" fmla="*/ 1034 w 3599"/>
                <a:gd name="T7" fmla="*/ 4 h 3884"/>
                <a:gd name="T8" fmla="*/ 1268 w 3599"/>
                <a:gd name="T9" fmla="*/ 164 h 3884"/>
                <a:gd name="T10" fmla="*/ 1508 w 3599"/>
                <a:gd name="T11" fmla="*/ 20 h 3884"/>
                <a:gd name="T12" fmla="*/ 1741 w 3599"/>
                <a:gd name="T13" fmla="*/ 180 h 3884"/>
                <a:gd name="T14" fmla="*/ 1981 w 3599"/>
                <a:gd name="T15" fmla="*/ 20 h 3884"/>
                <a:gd name="T16" fmla="*/ 2208 w 3599"/>
                <a:gd name="T17" fmla="*/ 188 h 3884"/>
                <a:gd name="T18" fmla="*/ 2428 w 3599"/>
                <a:gd name="T19" fmla="*/ 20 h 3884"/>
                <a:gd name="T20" fmla="*/ 2669 w 3599"/>
                <a:gd name="T21" fmla="*/ 212 h 3884"/>
                <a:gd name="T22" fmla="*/ 2882 w 3599"/>
                <a:gd name="T23" fmla="*/ 44 h 3884"/>
                <a:gd name="T24" fmla="*/ 3029 w 3599"/>
                <a:gd name="T25" fmla="*/ 260 h 3884"/>
                <a:gd name="T26" fmla="*/ 3312 w 3599"/>
                <a:gd name="T27" fmla="*/ 59 h 3884"/>
                <a:gd name="T28" fmla="*/ 3480 w 3599"/>
                <a:gd name="T29" fmla="*/ 251 h 3884"/>
                <a:gd name="T30" fmla="*/ 3488 w 3599"/>
                <a:gd name="T31" fmla="*/ 827 h 3884"/>
                <a:gd name="T32" fmla="*/ 3456 w 3599"/>
                <a:gd name="T33" fmla="*/ 1763 h 3884"/>
                <a:gd name="T34" fmla="*/ 3408 w 3599"/>
                <a:gd name="T35" fmla="*/ 2499 h 3884"/>
                <a:gd name="T36" fmla="*/ 3416 w 3599"/>
                <a:gd name="T37" fmla="*/ 3083 h 3884"/>
                <a:gd name="T38" fmla="*/ 3488 w 3599"/>
                <a:gd name="T39" fmla="*/ 3419 h 3884"/>
                <a:gd name="T40" fmla="*/ 3589 w 3599"/>
                <a:gd name="T41" fmla="*/ 3524 h 3884"/>
                <a:gd name="T42" fmla="*/ 3549 w 3599"/>
                <a:gd name="T43" fmla="*/ 3572 h 3884"/>
                <a:gd name="T44" fmla="*/ 3389 w 3599"/>
                <a:gd name="T45" fmla="*/ 3668 h 3884"/>
                <a:gd name="T46" fmla="*/ 3229 w 3599"/>
                <a:gd name="T47" fmla="*/ 3668 h 3884"/>
                <a:gd name="T48" fmla="*/ 2909 w 3599"/>
                <a:gd name="T49" fmla="*/ 3572 h 3884"/>
                <a:gd name="T50" fmla="*/ 2709 w 3599"/>
                <a:gd name="T51" fmla="*/ 3764 h 3884"/>
                <a:gd name="T52" fmla="*/ 2468 w 3599"/>
                <a:gd name="T53" fmla="*/ 3860 h 3884"/>
                <a:gd name="T54" fmla="*/ 2068 w 3599"/>
                <a:gd name="T55" fmla="*/ 3668 h 3884"/>
                <a:gd name="T56" fmla="*/ 1628 w 3599"/>
                <a:gd name="T57" fmla="*/ 3860 h 3884"/>
                <a:gd name="T58" fmla="*/ 1067 w 3599"/>
                <a:gd name="T59" fmla="*/ 3668 h 3884"/>
                <a:gd name="T60" fmla="*/ 627 w 3599"/>
                <a:gd name="T61" fmla="*/ 3860 h 3884"/>
                <a:gd name="T62" fmla="*/ 347 w 3599"/>
                <a:gd name="T63" fmla="*/ 3812 h 3884"/>
                <a:gd name="T64" fmla="*/ 27 w 3599"/>
                <a:gd name="T65" fmla="*/ 3620 h 3884"/>
                <a:gd name="T66" fmla="*/ 187 w 3599"/>
                <a:gd name="T67" fmla="*/ 3524 h 3884"/>
                <a:gd name="T68" fmla="*/ 307 w 3599"/>
                <a:gd name="T69" fmla="*/ 3044 h 3884"/>
                <a:gd name="T70" fmla="*/ 352 w 3599"/>
                <a:gd name="T71" fmla="*/ 2331 h 3884"/>
                <a:gd name="T72" fmla="*/ 347 w 3599"/>
                <a:gd name="T73" fmla="*/ 1076 h 3884"/>
                <a:gd name="T74" fmla="*/ 336 w 3599"/>
                <a:gd name="T75" fmla="*/ 523 h 3884"/>
                <a:gd name="T76" fmla="*/ 389 w 3599"/>
                <a:gd name="T77" fmla="*/ 176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rgbClr val="BBE0E3"/>
                </a:gs>
                <a:gs pos="50000">
                  <a:srgbClr val="FFFFFF"/>
                </a:gs>
                <a:gs pos="100000">
                  <a:srgbClr val="BBE0E3"/>
                </a:gs>
              </a:gsLst>
              <a:lin ang="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5" name="Group 62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37" name="Oval 6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64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6" name="Group 65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35" name="Oval 6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67"/>
              <p:cNvSpPr>
                <a:spLocks/>
              </p:cNvSpPr>
              <p:nvPr/>
            </p:nvSpPr>
            <p:spPr bwMode="auto">
              <a:xfrm>
                <a:off x="275" y="191"/>
                <a:ext cx="159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33" name="Oval 6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70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8" name="Group 71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31" name="Oval 7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73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9" name="Group 74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29" name="Oval 7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0" name="Group 77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27" name="Oval 7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79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1" name="Freeform 80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81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320 w 384"/>
                <a:gd name="T1" fmla="*/ 1872 h 1248"/>
                <a:gd name="T2" fmla="*/ 200 w 384"/>
                <a:gd name="T3" fmla="*/ 1656 h 1248"/>
                <a:gd name="T4" fmla="*/ 80 w 384"/>
                <a:gd name="T5" fmla="*/ 1008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82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321 w 384"/>
                <a:gd name="T1" fmla="*/ 1296 h 1248"/>
                <a:gd name="T2" fmla="*/ 201 w 384"/>
                <a:gd name="T3" fmla="*/ 1146 h 1248"/>
                <a:gd name="T4" fmla="*/ 80 w 384"/>
                <a:gd name="T5" fmla="*/ 698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4" name="Group 83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25" name="Oval 8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85"/>
              <p:cNvSpPr>
                <a:spLocks/>
              </p:cNvSpPr>
              <p:nvPr/>
            </p:nvSpPr>
            <p:spPr bwMode="auto">
              <a:xfrm>
                <a:off x="274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23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1064 L 0.34566 0.0106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500063"/>
            <a:ext cx="7704138" cy="584041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2.Корень из дроби, числитель которой неотрицателен, а знаменатель положителен, равен </a:t>
            </a:r>
            <a:r>
              <a:rPr lang="ru-RU" b="1" i="1" dirty="0" smtClean="0">
                <a:solidFill>
                  <a:srgbClr val="FF0000"/>
                </a:solidFill>
              </a:rPr>
              <a:t>корню из числителя, деленному на корень из знаменателя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            </a:t>
            </a: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                   =   </a:t>
            </a:r>
            <a:r>
              <a:rPr lang="en-US" b="1" i="1" dirty="0" smtClean="0">
                <a:solidFill>
                  <a:srgbClr val="FF0000"/>
                </a:solidFill>
              </a:rPr>
              <a:t>    </a:t>
            </a:r>
            <a:r>
              <a:rPr lang="ru-RU" b="1" i="1" dirty="0" smtClean="0">
                <a:solidFill>
                  <a:srgbClr val="FF0000"/>
                </a:solidFill>
              </a:rPr>
              <a:t>       </a:t>
            </a:r>
            <a:r>
              <a:rPr lang="en-US" b="1" i="1" dirty="0" smtClean="0">
                <a:solidFill>
                  <a:srgbClr val="FF0000"/>
                </a:solidFill>
              </a:rPr>
              <a:t>  ( a ≥ 0, b ˃ 0)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642938" y="5000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6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4350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81" y="3284984"/>
            <a:ext cx="7699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6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4353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75" y="3437384"/>
            <a:ext cx="492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Rectangle 17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600" b="1" dirty="0">
                <a:solidFill>
                  <a:srgbClr val="000000"/>
                </a:solidFill>
                <a:latin typeface="Arial Black" pitchFamily="34" charset="0"/>
              </a:rPr>
              <a:t>   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23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22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24700" y="694097"/>
                <a:ext cx="2522101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1" i="1">
                            <a:latin typeface="Cambria Math"/>
                          </a:rPr>
                          <m:t>𝒂</m:t>
                        </m:r>
                        <m:r>
                          <a:rPr lang="en-US" sz="3600" b="1" i="1">
                            <a:latin typeface="Cambria Math"/>
                          </a:rPr>
                          <m:t>∗</m:t>
                        </m:r>
                        <m:r>
                          <a:rPr lang="en-US" sz="3600" b="1" i="1">
                            <a:latin typeface="Cambria Math"/>
                          </a:rPr>
                          <m:t>𝒃</m:t>
                        </m:r>
                        <m:r>
                          <a:rPr lang="en-US" sz="3600" b="1" i="1">
                            <a:latin typeface="Cambria Math"/>
                          </a:rPr>
                          <m:t>∗</m:t>
                        </m:r>
                        <m:r>
                          <a:rPr lang="en-US" sz="3600" b="1" i="1">
                            <a:latin typeface="Cambria Math"/>
                          </a:rPr>
                          <m:t>𝒄</m:t>
                        </m:r>
                      </m:e>
                    </m:rad>
                  </m:oMath>
                </a14:m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700" y="694097"/>
                <a:ext cx="2522101" cy="704295"/>
              </a:xfrm>
              <a:prstGeom prst="rect">
                <a:avLst/>
              </a:prstGeom>
              <a:blipFill rotWithShape="1">
                <a:blip r:embed="rId4"/>
                <a:stretch>
                  <a:fillRect t="-5217" r="-6280" b="-3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382558" y="681553"/>
                <a:ext cx="3422668" cy="772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4000" b="1" i="1">
                            <a:latin typeface="Cambria Math"/>
                          </a:rPr>
                          <m:t>𝒂</m:t>
                        </m:r>
                      </m:e>
                    </m:rad>
                    <m:r>
                      <a:rPr lang="de-DE" sz="4000" b="1" i="1">
                        <a:latin typeface="Cambria Math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ru-RU" sz="4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4000" b="1" i="1">
                            <a:latin typeface="Cambria Math"/>
                          </a:rPr>
                          <m:t>𝒃</m:t>
                        </m:r>
                      </m:e>
                    </m:rad>
                    <m:r>
                      <a:rPr lang="de-DE" sz="4000" b="1" i="1">
                        <a:latin typeface="Cambria Math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ru-RU" sz="4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4000" b="1" i="1">
                            <a:latin typeface="Cambria Math"/>
                          </a:rPr>
                          <m:t>𝒄</m:t>
                        </m:r>
                      </m:e>
                    </m:rad>
                  </m:oMath>
                </a14:m>
                <a:r>
                  <a:rPr lang="de-DE" sz="4000" b="1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558" y="681553"/>
                <a:ext cx="3422668" cy="7722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199909" y="1398392"/>
            <a:ext cx="4365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de-DE" sz="4000" b="1" dirty="0">
                <a:latin typeface="Times New Roman" pitchFamily="18" charset="0"/>
                <a:cs typeface="Times New Roman" pitchFamily="18" charset="0"/>
              </a:rPr>
              <a:t>a≥0 ,    b≥0 ,   c≥0 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8" name="Объект 7" descr="OLE-объек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358811"/>
              </p:ext>
            </p:extLst>
          </p:nvPr>
        </p:nvGraphicFramePr>
        <p:xfrm>
          <a:off x="1047750" y="2276475"/>
          <a:ext cx="65484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Формула" r:id="rId6" imgW="62484000" imgH="5486400" progId="Equation.3">
                  <p:embed/>
                </p:oleObj>
              </mc:Choice>
              <mc:Fallback>
                <p:oleObj name="Формула" r:id="rId6" imgW="62484000" imgH="5486400" progId="Equation.3">
                  <p:embed/>
                  <p:pic>
                    <p:nvPicPr>
                      <p:cNvPr id="0" name="Объект20" descr="OLE-объек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2276475"/>
                        <a:ext cx="6548438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 descr="OLE-объек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233938"/>
              </p:ext>
            </p:extLst>
          </p:nvPr>
        </p:nvGraphicFramePr>
        <p:xfrm>
          <a:off x="1547664" y="3573016"/>
          <a:ext cx="980383" cy="65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Формула" r:id="rId8" imgW="8534400" imgH="4267200" progId="Equation.3">
                  <p:embed/>
                </p:oleObj>
              </mc:Choice>
              <mc:Fallback>
                <p:oleObj name="Формула" r:id="rId8" imgW="8534400" imgH="4267200" progId="Equation.3">
                  <p:embed/>
                  <p:pic>
                    <p:nvPicPr>
                      <p:cNvPr id="0" name="Объект21" descr="OLE-объек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573016"/>
                        <a:ext cx="980383" cy="652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 descr="OLE-объек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788478"/>
              </p:ext>
            </p:extLst>
          </p:nvPr>
        </p:nvGraphicFramePr>
        <p:xfrm>
          <a:off x="2985750" y="3645024"/>
          <a:ext cx="1053555" cy="599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Формула" r:id="rId10" imgW="8534400" imgH="4267200" progId="Equation.3">
                  <p:embed/>
                </p:oleObj>
              </mc:Choice>
              <mc:Fallback>
                <p:oleObj name="Формула" r:id="rId10" imgW="8534400" imgH="4267200" progId="Equation.3">
                  <p:embed/>
                  <p:pic>
                    <p:nvPicPr>
                      <p:cNvPr id="0" name="Объект22" descr="OLE-объек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750" y="3645024"/>
                        <a:ext cx="1053555" cy="599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 descr="OLE-объек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86032"/>
              </p:ext>
            </p:extLst>
          </p:nvPr>
        </p:nvGraphicFramePr>
        <p:xfrm>
          <a:off x="4800600" y="3314700"/>
          <a:ext cx="3285711" cy="9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Формула" r:id="rId12" imgW="22555200" imgH="5486400" progId="Equation.3">
                  <p:embed/>
                </p:oleObj>
              </mc:Choice>
              <mc:Fallback>
                <p:oleObj name="Формула" r:id="rId12" imgW="22555200" imgH="5486400" progId="Equation.3">
                  <p:embed/>
                  <p:pic>
                    <p:nvPicPr>
                      <p:cNvPr id="0" name="Объект23" descr="OLE-объек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14700"/>
                        <a:ext cx="3285711" cy="9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30684" y="2896488"/>
            <a:ext cx="44083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Обратн</a:t>
            </a:r>
            <a:r>
              <a:rPr kumimoji="0" lang="ru-RU" altLang="ja-JP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ы</a:t>
            </a:r>
            <a:r>
              <a:rPr kumimoji="0" lang="de-DE" altLang="ja-JP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е утверждени</a:t>
            </a:r>
            <a:r>
              <a:rPr kumimoji="0" lang="ru-RU" altLang="ja-JP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я</a:t>
            </a:r>
            <a:r>
              <a:rPr kumimoji="0" lang="de-DE" altLang="ja-JP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</a:t>
            </a:r>
            <a:endParaRPr kumimoji="0" lang="ru-RU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Если </a:t>
            </a:r>
            <a:endParaRPr kumimoji="0" lang="de-DE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860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dale Sans UI" charset="0"/>
                <a:cs typeface="Times New Roman" pitchFamily="18" charset="0"/>
              </a:rPr>
              <a:t>, </a:t>
            </a:r>
            <a:endParaRPr kumimoji="0" lang="de-DE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3636" y="3789040"/>
            <a:ext cx="36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87905" y="3635152"/>
            <a:ext cx="627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4" name="Объект 23" descr="OLE-объек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337121"/>
              </p:ext>
            </p:extLst>
          </p:nvPr>
        </p:nvGraphicFramePr>
        <p:xfrm>
          <a:off x="1656500" y="4158372"/>
          <a:ext cx="518060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Формула" r:id="rId14" imgW="27736800" imgH="5486400" progId="Equation.3">
                  <p:embed/>
                </p:oleObj>
              </mc:Choice>
              <mc:Fallback>
                <p:oleObj name="Формула" r:id="rId14" imgW="27736800" imgH="5486400" progId="Equation.3">
                  <p:embed/>
                  <p:pic>
                    <p:nvPicPr>
                      <p:cNvPr id="0" name="Объект24" descr="OLE-объек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500" y="4158372"/>
                        <a:ext cx="5180602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Рисунок 26"/>
          <p:cNvPicPr/>
          <p:nvPr/>
        </p:nvPicPr>
        <p:blipFill>
          <a:blip r:embed="rId1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33" y="4936804"/>
            <a:ext cx="640487" cy="1009231"/>
          </a:xfrm>
          <a:prstGeom prst="rect">
            <a:avLst/>
          </a:prstGeom>
          <a:noFill/>
        </p:spPr>
      </p:pic>
      <p:pic>
        <p:nvPicPr>
          <p:cNvPr id="28" name="29"/>
          <p:cNvPicPr/>
          <p:nvPr/>
        </p:nvPicPr>
        <p:blipFill>
          <a:blip r:embed="rId1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72" y="4936804"/>
            <a:ext cx="804731" cy="100923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1403648" y="5149033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3200" b="1" i="1" dirty="0">
                <a:latin typeface="Times New Roman" pitchFamily="18" charset="0"/>
                <a:cs typeface="Times New Roman" pitchFamily="18" charset="0"/>
              </a:rPr>
              <a:t> ≥ 0,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3200" b="1" i="1" dirty="0">
                <a:latin typeface="Times New Roman" pitchFamily="18" charset="0"/>
                <a:cs typeface="Times New Roman" pitchFamily="18" charset="0"/>
              </a:rPr>
              <a:t> ˃ 0)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0684" y="5130419"/>
            <a:ext cx="141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2988" y="5149033"/>
            <a:ext cx="108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6136" y="5301208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=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1738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812767">
            <a:off x="277483" y="3049253"/>
            <a:ext cx="33850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СКЛОН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830741">
            <a:off x="4284525" y="2249074"/>
            <a:ext cx="51018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</a:t>
            </a:r>
            <a:r>
              <a:rPr lang="ru-RU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КРЫВАТЕЛЕЙ 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ТАЙН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55172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ПРИВАЛ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7731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1176712">
            <a:off x="253862" y="1536160"/>
            <a:ext cx="86362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Физическая минутка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819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клоу292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лоунада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7356" y="500042"/>
            <a:ext cx="607223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Танцуют все!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12" name="Рисунок 11" descr="009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286000"/>
            <a:ext cx="36433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482129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5"/>
          <p:cNvSpPr txBox="1">
            <a:spLocks noChangeArrowheads="1"/>
          </p:cNvSpPr>
          <p:nvPr/>
        </p:nvSpPr>
        <p:spPr bwMode="auto">
          <a:xfrm>
            <a:off x="1357313" y="285750"/>
            <a:ext cx="6886575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Руки согнуты в локтях,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</a:rPr>
              <a:t>качаем головой и двигаем телом</a:t>
            </a:r>
          </a:p>
        </p:txBody>
      </p:sp>
      <p:pic>
        <p:nvPicPr>
          <p:cNvPr id="3092" name="Picture 20" descr="D:\рисунки и анимашки\разные анимашки\c0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571625"/>
            <a:ext cx="42862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508103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00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1928813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357166"/>
            <a:ext cx="750099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ln w="11430"/>
                <a:solidFill>
                  <a:srgbClr val="FFFF00"/>
                </a:solidFill>
              </a:rPr>
              <a:t>Танцуют все!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</a:rPr>
              <a:t>   </a:t>
            </a:r>
          </a:p>
        </p:txBody>
      </p:sp>
      <p:pic>
        <p:nvPicPr>
          <p:cNvPr id="8" name="Рисунок 7" descr="9400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0716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9400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857375"/>
            <a:ext cx="20050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840280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19672" y="0"/>
            <a:ext cx="6984776" cy="3025775"/>
          </a:xfrm>
          <a:ln/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ru-RU" sz="3200" b="1" i="1" dirty="0">
                <a:solidFill>
                  <a:srgbClr val="B00000"/>
                </a:solidFill>
                <a:ea typeface="+mn-ea"/>
              </a:rPr>
              <a:t>«Математику уже затем учить надо, что она ум в порядок приводит» </a:t>
            </a:r>
            <a:br>
              <a:rPr lang="ru-RU" sz="3200" b="1" i="1" dirty="0">
                <a:solidFill>
                  <a:srgbClr val="B00000"/>
                </a:solidFill>
                <a:ea typeface="+mn-ea"/>
              </a:rPr>
            </a:br>
            <a:r>
              <a:rPr lang="ru-RU" sz="3200" b="1" i="1" dirty="0">
                <a:solidFill>
                  <a:srgbClr val="B00000"/>
                </a:solidFill>
                <a:ea typeface="+mn-ea"/>
              </a:rPr>
              <a:t>                       </a:t>
            </a:r>
            <a:r>
              <a:rPr lang="ru-RU" sz="3200" b="1" i="1" dirty="0" smtClean="0">
                <a:solidFill>
                  <a:srgbClr val="B00000"/>
                </a:solidFill>
                <a:ea typeface="+mn-ea"/>
              </a:rPr>
              <a:t> </a:t>
            </a:r>
            <a:r>
              <a:rPr lang="ru-RU" sz="3200" b="1" i="1" dirty="0">
                <a:solidFill>
                  <a:srgbClr val="B00000"/>
                </a:solidFill>
                <a:ea typeface="+mn-ea"/>
              </a:rPr>
              <a:t>М.В. </a:t>
            </a:r>
            <a:r>
              <a:rPr lang="ru-RU" sz="3200" b="1" i="1" dirty="0" smtClean="0">
                <a:solidFill>
                  <a:srgbClr val="B00000"/>
                </a:solidFill>
                <a:ea typeface="+mn-ea"/>
              </a:rPr>
              <a:t>Ломоносов</a:t>
            </a:r>
            <a:endParaRPr lang="ru-RU" sz="6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" r="2904"/>
          <a:stretch>
            <a:fillRect/>
          </a:stretch>
        </p:blipFill>
        <p:spPr bwMode="auto">
          <a:xfrm>
            <a:off x="1619672" y="3884613"/>
            <a:ext cx="3888952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254" r="29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96952"/>
            <a:ext cx="3217863" cy="356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1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photo156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25003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photo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71625"/>
            <a:ext cx="11239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photo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571750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UCK3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13573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UCK3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786188"/>
            <a:ext cx="15001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photo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643063"/>
            <a:ext cx="10715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star0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500438"/>
            <a:ext cx="18669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rabbit2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643438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 descr="rabbit2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643438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57158" y="285728"/>
            <a:ext cx="820493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</a:rPr>
              <a:t>Возьми соседа за руки</a:t>
            </a:r>
          </a:p>
        </p:txBody>
      </p:sp>
    </p:spTree>
    <p:extLst>
      <p:ext uri="{BB962C8B-B14F-4D97-AF65-F5344CB8AC3E}">
        <p14:creationId xmlns:p14="http://schemas.microsoft.com/office/powerpoint/2010/main" val="3095209446"/>
      </p:ext>
    </p:ext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20650_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BFAA"/>
              </a:clrFrom>
              <a:clrTo>
                <a:srgbClr val="00BF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00188"/>
            <a:ext cx="6286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480" y="500042"/>
            <a:ext cx="56000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</a:rPr>
              <a:t>Делай,  как мы!</a:t>
            </a:r>
          </a:p>
        </p:txBody>
      </p:sp>
    </p:spTree>
    <p:extLst>
      <p:ext uri="{BB962C8B-B14F-4D97-AF65-F5344CB8AC3E}">
        <p14:creationId xmlns:p14="http://schemas.microsoft.com/office/powerpoint/2010/main" val="414290887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G00396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857375"/>
            <a:ext cx="21621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-842082">
            <a:off x="26988" y="765175"/>
            <a:ext cx="64293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FF00"/>
                </a:solidFill>
              </a:rPr>
              <a:t>А теперь, как я!</a:t>
            </a:r>
          </a:p>
        </p:txBody>
      </p:sp>
    </p:spTree>
    <p:extLst>
      <p:ext uri="{BB962C8B-B14F-4D97-AF65-F5344CB8AC3E}">
        <p14:creationId xmlns:p14="http://schemas.microsoft.com/office/powerpoint/2010/main" val="958983212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hoto%20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41663"/>
            <a:ext cx="16224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268538" y="184467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071563" y="3786188"/>
            <a:ext cx="1081087" cy="10080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786563" y="385762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067175" y="260350"/>
            <a:ext cx="1081088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795963" y="184467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143512"/>
            <a:ext cx="821160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Шарик появился – скок!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Шарик лопнул – хлоп, хлоп!</a:t>
            </a:r>
          </a:p>
        </p:txBody>
      </p:sp>
    </p:spTree>
    <p:extLst>
      <p:ext uri="{BB962C8B-B14F-4D97-AF65-F5344CB8AC3E}">
        <p14:creationId xmlns:p14="http://schemas.microsoft.com/office/powerpoint/2010/main" val="2202180962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42" grpId="0" animBg="1"/>
      <p:bldP spid="14342" grpId="1" animBg="1"/>
      <p:bldP spid="14343" grpId="0" animBg="1"/>
      <p:bldP spid="1434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t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4313"/>
            <a:ext cx="1800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786063"/>
            <a:ext cx="1009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0500" y="1571625"/>
            <a:ext cx="1225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786063"/>
            <a:ext cx="1147763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-4608513" y="5229225"/>
            <a:ext cx="4608513" cy="757238"/>
            <a:chOff x="2381" y="3067"/>
            <a:chExt cx="2903" cy="477"/>
          </a:xfrm>
        </p:grpSpPr>
        <p:pic>
          <p:nvPicPr>
            <p:cNvPr id="9226" name="Picture 7" descr="Photo%2000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067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2381" y="3294"/>
              <a:ext cx="29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660066"/>
                  </a:solidFill>
                </a:rPr>
                <a:t>Ребята, берегите здоровье!</a:t>
              </a:r>
            </a:p>
          </p:txBody>
        </p:sp>
      </p:grpSp>
      <p:pic>
        <p:nvPicPr>
          <p:cNvPr id="14" name="Picture 2" descr="dt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5750"/>
            <a:ext cx="1800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94003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29125"/>
            <a:ext cx="12144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94003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572000"/>
            <a:ext cx="12144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52597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357298"/>
            <a:ext cx="595778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свидания!</a:t>
            </a:r>
          </a:p>
        </p:txBody>
      </p:sp>
      <p:pic>
        <p:nvPicPr>
          <p:cNvPr id="3" name="Рисунок 2" descr="photo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500438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photo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429000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199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39750" y="620713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6" name="WordArt 4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5651500" y="476250"/>
            <a:ext cx="504825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3600" kern="10" dirty="0" smtClean="0"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2017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00869" y="657174"/>
                <a:ext cx="3178720" cy="279384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𝟐𝟓</m:t>
                        </m:r>
                        <m:r>
                          <a:rPr lang="de-DE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∗    </m:t>
                        </m:r>
                      </m:e>
                    </m:rad>
                    <m:r>
                      <a:rPr lang="de-DE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     </a:t>
                </a:r>
                <a:endParaRPr lang="ru-RU" sz="28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fontAlgn="base"/>
                <a:r>
                  <a:rPr lang="ru-RU" sz="28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de-DE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∗      </m:t>
                        </m:r>
                      </m:e>
                    </m:rad>
                    <m:r>
                      <a:rPr lang="de-DE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𝟒𝟖</m:t>
                    </m:r>
                  </m:oMath>
                </a14:m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          </a:t>
                </a:r>
                <a:endParaRPr lang="ru-RU" sz="28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fontAlgn="base"/>
                <a:r>
                  <a:rPr lang="ru-RU" sz="28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/>
                          <m:den>
                            <m:r>
                              <a:rPr lang="ru-RU" sz="28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𝟏𝟎𝟎</m:t>
                            </m:r>
                          </m:den>
                        </m:f>
                      </m:e>
                    </m:rad>
                    <m:r>
                      <a:rPr lang="ru-RU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ru-RU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           </a:t>
                </a:r>
                <a:endParaRPr lang="ru-RU" sz="28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fontAlgn="base"/>
                <a:r>
                  <a:rPr lang="ru-RU" sz="28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8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𝟗</m:t>
                            </m:r>
                          </m:num>
                          <m:den/>
                        </m:f>
                      </m:e>
                    </m:rad>
                  </m:oMath>
                </a14:m>
                <a:r>
                  <a:rPr lang="ru-RU" sz="2800" b="1" dirty="0">
                    <a:solidFill>
                      <a:schemeClr val="accent5">
                        <a:lumMod val="50000"/>
                      </a:schemeClr>
                    </a:solidFill>
                  </a:rPr>
                  <a:t>=0,2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69" y="657174"/>
                <a:ext cx="3178720" cy="27938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71600" y="3501008"/>
                <a:ext cx="3456061" cy="279326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𝟏𝟔</m:t>
                        </m:r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∗    </m:t>
                        </m:r>
                      </m:e>
                    </m:rad>
                    <m:r>
                      <a:rPr lang="de-DE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𝟐𝟖</m:t>
                    </m:r>
                  </m:oMath>
                </a14:m>
                <a:r>
                  <a:rPr lang="ru-RU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    ∗</m:t>
                        </m:r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𝟐𝟓</m:t>
                        </m:r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de-DE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𝟒𝟓</m:t>
                    </m:r>
                  </m:oMath>
                </a14:m>
                <a:r>
                  <a:rPr lang="ru-RU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/>
                          <m:den>
                            <m:r>
                              <a:rPr lang="ru-RU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𝟑𝟔</m:t>
                            </m:r>
                          </m:den>
                        </m:f>
                      </m:e>
                    </m:rad>
                    <m:r>
                      <a:rPr lang="ru-RU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𝟐𝟓</m:t>
                            </m:r>
                          </m:num>
                          <m:den/>
                        </m:f>
                      </m:e>
                    </m:rad>
                    <m:r>
                      <a:rPr lang="ru-RU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ru-RU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01008"/>
                <a:ext cx="3456061" cy="2793265"/>
              </a:xfrm>
              <a:prstGeom prst="rect">
                <a:avLst/>
              </a:prstGeom>
              <a:blipFill rotWithShape="1">
                <a:blip r:embed="rId6"/>
                <a:stretch>
                  <a:fillRect l="-17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156325" y="692372"/>
                <a:ext cx="2555627" cy="279384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b="1" i="1">
                            <a:latin typeface="Cambria Math"/>
                          </a:rPr>
                          <m:t>𝟐𝟓</m:t>
                        </m:r>
                        <m:r>
                          <a:rPr lang="de-DE" sz="2800" b="1" i="1">
                            <a:latin typeface="Cambria Math"/>
                          </a:rPr>
                          <m:t>∗    </m:t>
                        </m:r>
                      </m:e>
                    </m:rad>
                    <m:r>
                      <a:rPr lang="de-DE" sz="2800" b="1" i="1">
                        <a:latin typeface="Cambria Math"/>
                      </a:rPr>
                      <m:t>=</m:t>
                    </m:r>
                    <m:r>
                      <a:rPr lang="de-DE" sz="2800" b="1" i="1">
                        <a:latin typeface="Cambria Math"/>
                      </a:rPr>
                      <m:t>𝟒𝟓</m:t>
                    </m:r>
                  </m:oMath>
                </a14:m>
                <a:r>
                  <a:rPr lang="ru-RU" sz="2800" b="1" dirty="0"/>
                  <a:t>      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ru-RU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b="1" i="1">
                            <a:latin typeface="Cambria Math"/>
                          </a:rPr>
                          <m:t>𝟒</m:t>
                        </m:r>
                        <m:r>
                          <a:rPr lang="de-DE" sz="2800" b="1" i="1">
                            <a:latin typeface="Cambria Math"/>
                          </a:rPr>
                          <m:t>∗      </m:t>
                        </m:r>
                      </m:e>
                    </m:rad>
                    <m:r>
                      <a:rPr lang="de-DE" sz="2800" b="1" i="1">
                        <a:latin typeface="Cambria Math"/>
                      </a:rPr>
                      <m:t>=</m:t>
                    </m:r>
                    <m:r>
                      <a:rPr lang="de-DE" sz="2800" b="1" i="1">
                        <a:latin typeface="Cambria Math"/>
                      </a:rPr>
                      <m:t>𝟓𝟎</m:t>
                    </m:r>
                  </m:oMath>
                </a14:m>
                <a:r>
                  <a:rPr lang="ru-RU" sz="2800" b="1" dirty="0"/>
                  <a:t>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fPr>
                          <m:num/>
                          <m:den>
                            <m:r>
                              <a:rPr lang="ru-RU" sz="2800" b="1" i="1">
                                <a:latin typeface="Cambria Math"/>
                              </a:rPr>
                              <m:t>𝟒𝟗</m:t>
                            </m:r>
                          </m:den>
                        </m:f>
                      </m:e>
                    </m:rad>
                    <m:r>
                      <a:rPr lang="ru-RU" sz="2800" b="1" i="1">
                        <a:latin typeface="Cambria Math"/>
                      </a:rPr>
                      <m:t>=</m:t>
                    </m:r>
                    <m:r>
                      <a:rPr lang="ru-RU" sz="2800" b="1" i="1"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800" b="1" dirty="0"/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8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800" b="1" i="1">
                                <a:latin typeface="Cambria Math"/>
                              </a:rPr>
                              <m:t>𝟏𝟔</m:t>
                            </m:r>
                          </m:num>
                          <m:den/>
                        </m:f>
                      </m:e>
                    </m:rad>
                  </m:oMath>
                </a14:m>
                <a:r>
                  <a:rPr lang="ru-RU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325" y="692372"/>
                <a:ext cx="2555627" cy="2793842"/>
              </a:xfrm>
              <a:prstGeom prst="rect">
                <a:avLst/>
              </a:prstGeom>
              <a:blipFill rotWithShape="1">
                <a:blip r:embed="rId7"/>
                <a:stretch>
                  <a:fillRect l="-70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436095" y="3645024"/>
                <a:ext cx="2664297" cy="2793265"/>
              </a:xfrm>
              <a:prstGeom prst="rect">
                <a:avLst/>
              </a:prstGeom>
              <a:ln w="38100">
                <a:solidFill>
                  <a:schemeClr val="tx1"/>
                </a:solidFill>
                <a:bevel/>
              </a:ln>
            </p:spPr>
            <p:txBody>
              <a:bodyPr wrap="squar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∗</m:t>
                        </m:r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𝟐𝟓</m:t>
                        </m:r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𝟓𝟎</m:t>
                    </m:r>
                  </m:oMath>
                </a14:m>
                <a:r>
                  <a:rPr lang="ru-RU" sz="2800" b="1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  <m:r>
                          <a:rPr lang="de-DE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      </m:t>
                        </m:r>
                      </m:e>
                    </m:rad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de-DE" sz="2800" b="1" i="1">
                        <a:solidFill>
                          <a:srgbClr val="FF0000"/>
                        </a:solidFill>
                        <a:latin typeface="Cambria Math"/>
                      </a:rPr>
                      <m:t>𝟕𝟐</m:t>
                    </m:r>
                  </m:oMath>
                </a14:m>
                <a:r>
                  <a:rPr lang="ru-RU" sz="2800" b="1" dirty="0">
                    <a:solidFill>
                      <a:srgbClr val="FF0000"/>
                    </a:solidFill>
                  </a:rPr>
                  <a:t>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/>
                          <m:den>
                            <m:r>
                              <a:rPr lang="ru-RU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𝟔𝟒</m:t>
                            </m:r>
                          </m:den>
                        </m:f>
                      </m:e>
                    </m:rad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FF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𝟔𝟒</m:t>
                            </m:r>
                          </m:num>
                          <m:den/>
                        </m:f>
                      </m:e>
                    </m:rad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ru-RU" sz="28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3645024"/>
                <a:ext cx="2664297" cy="2793265"/>
              </a:xfrm>
              <a:prstGeom prst="rect">
                <a:avLst/>
              </a:prstGeom>
              <a:blipFill rotWithShape="1">
                <a:blip r:embed="rId8"/>
                <a:stretch>
                  <a:fillRect l="-451" r="-451"/>
                </a:stretch>
              </a:blipFill>
              <a:ln w="38100">
                <a:solidFill>
                  <a:schemeClr val="tx1"/>
                </a:solidFill>
                <a:beve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0869" y="91521"/>
            <a:ext cx="353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ungsuh" pitchFamily="18" charset="-127"/>
                <a:ea typeface="Gungsuh" pitchFamily="18" charset="-127"/>
                <a:cs typeface="Times New Roman" pitchFamily="18" charset="0"/>
              </a:rPr>
              <a:t>Манускрипты</a:t>
            </a:r>
            <a:endParaRPr lang="ru-RU" sz="3200" b="1" dirty="0">
              <a:latin typeface="Gungsuh" pitchFamily="18" charset="-127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5" y="72399"/>
            <a:ext cx="3273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Gungsuh" pitchFamily="18" charset="-127"/>
                <a:ea typeface="Gungsuh" pitchFamily="18" charset="-127"/>
                <a:cs typeface="Times New Roman" pitchFamily="18" charset="0"/>
              </a:rPr>
              <a:t>Манускрипты</a:t>
            </a:r>
          </a:p>
        </p:txBody>
      </p:sp>
    </p:spTree>
    <p:extLst>
      <p:ext uri="{BB962C8B-B14F-4D97-AF65-F5344CB8AC3E}">
        <p14:creationId xmlns:p14="http://schemas.microsoft.com/office/powerpoint/2010/main" val="2451108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951522"/>
                <a:ext cx="3024336" cy="2407454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𝟐𝟓</m:t>
                        </m:r>
                        <m:r>
                          <a:rPr lang="de-DE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∗ </m:t>
                        </m:r>
                        <m:r>
                          <a:rPr lang="de-DE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de-DE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de-DE" sz="2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sz="2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ru-R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de-DE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de-DE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𝟑𝟔</m:t>
                        </m:r>
                        <m:r>
                          <a:rPr lang="de-DE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de-DE" sz="2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de-DE" sz="2400" b="1" i="1">
                        <a:solidFill>
                          <a:schemeClr val="tx1"/>
                        </a:solidFill>
                        <a:latin typeface="Cambria Math"/>
                      </a:rPr>
                      <m:t>𝟒𝟖</m:t>
                    </m:r>
                  </m:oMath>
                </a14:m>
                <a:r>
                  <a:rPr lang="ru-RU" sz="2400" b="1" dirty="0">
                    <a:solidFill>
                      <a:schemeClr val="tx1"/>
                    </a:solidFill>
                  </a:rPr>
                  <a:t>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𝟐𝟓</m:t>
                            </m:r>
                          </m:num>
                          <m:den>
                            <m:r>
                              <a:rPr lang="ru-RU" sz="24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𝟏𝟎𝟎</m:t>
                            </m:r>
                          </m:den>
                        </m:f>
                      </m:e>
                    </m:rad>
                    <m:r>
                      <a:rPr lang="ru-RU" sz="2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ru-RU" sz="2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ru-RU" sz="2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ru-RU" sz="2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ru-R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ru-RU" sz="24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𝟐𝟓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2400" b="1" dirty="0">
                    <a:solidFill>
                      <a:schemeClr val="accent5">
                        <a:lumMod val="50000"/>
                      </a:schemeClr>
                    </a:solidFill>
                  </a:rPr>
                  <a:t>=0,2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51522"/>
                <a:ext cx="3024336" cy="24074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99593" y="3501008"/>
                <a:ext cx="2952326" cy="279326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𝟏𝟔</m:t>
                        </m:r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𝟒𝟗</m:t>
                        </m:r>
                      </m:e>
                    </m:rad>
                    <m:r>
                      <a:rPr lang="de-DE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𝟐𝟖</m:t>
                    </m:r>
                  </m:oMath>
                </a14:m>
                <a:r>
                  <a:rPr lang="ru-RU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 ∗</m:t>
                        </m:r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𝟐𝟓</m:t>
                        </m:r>
                        <m:r>
                          <a:rPr lang="de-DE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de-DE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de-DE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𝟒𝟓</m:t>
                    </m:r>
                  </m:oMath>
                </a14:m>
                <a:r>
                  <a:rPr lang="ru-RU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𝟐𝟓</m:t>
                            </m:r>
                          </m:num>
                          <m:den>
                            <m:r>
                              <a:rPr lang="ru-RU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𝟑𝟔</m:t>
                            </m:r>
                          </m:den>
                        </m:f>
                      </m:e>
                    </m:rad>
                    <m:r>
                      <a:rPr lang="ru-RU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𝟐𝟓</m:t>
                            </m:r>
                          </m:num>
                          <m:den>
                            <m:r>
                              <a:rPr lang="ru-RU" sz="28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𝟔𝟒</m:t>
                            </m:r>
                          </m:den>
                        </m:f>
                      </m:e>
                    </m:rad>
                    <m:r>
                      <a:rPr lang="ru-RU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ru-RU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3501008"/>
                <a:ext cx="2952326" cy="2793265"/>
              </a:xfrm>
              <a:prstGeom prst="rect">
                <a:avLst/>
              </a:prstGeom>
              <a:blipFill rotWithShape="1">
                <a:blip r:embed="rId5"/>
                <a:stretch>
                  <a:fillRect l="-40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012160" y="764096"/>
                <a:ext cx="2592288" cy="2797561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b="1" i="1">
                            <a:latin typeface="Cambria Math"/>
                          </a:rPr>
                          <m:t>𝟐𝟓</m:t>
                        </m:r>
                        <m:r>
                          <a:rPr lang="de-DE" sz="2800" b="1" i="1">
                            <a:latin typeface="Cambria Math"/>
                          </a:rPr>
                          <m:t>∗</m:t>
                        </m:r>
                        <m:r>
                          <a:rPr lang="de-DE" sz="2800" b="1" i="1">
                            <a:latin typeface="Cambria Math"/>
                          </a:rPr>
                          <m:t>𝟖𝟏</m:t>
                        </m:r>
                        <m:r>
                          <a:rPr lang="de-DE" sz="2800" b="1" i="1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de-DE" sz="2800" b="1" i="1">
                        <a:latin typeface="Cambria Math"/>
                      </a:rPr>
                      <m:t>=</m:t>
                    </m:r>
                    <m:r>
                      <a:rPr lang="de-DE" sz="2800" b="1" i="1">
                        <a:latin typeface="Cambria Math"/>
                      </a:rPr>
                      <m:t>𝟒𝟓</m:t>
                    </m:r>
                  </m:oMath>
                </a14:m>
                <a:r>
                  <a:rPr lang="ru-RU" sz="2800" b="1" dirty="0"/>
                  <a:t>      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ru-RU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b="1" i="1">
                            <a:latin typeface="Cambria Math"/>
                          </a:rPr>
                          <m:t>𝟒</m:t>
                        </m:r>
                        <m:r>
                          <a:rPr lang="de-DE" sz="2800" b="1" i="1">
                            <a:latin typeface="Cambria Math"/>
                          </a:rPr>
                          <m:t>∗</m:t>
                        </m:r>
                        <m:r>
                          <a:rPr lang="de-DE" sz="2800" b="1" i="1">
                            <a:latin typeface="Cambria Math"/>
                          </a:rPr>
                          <m:t>𝟐𝟓</m:t>
                        </m:r>
                        <m:r>
                          <a:rPr lang="de-DE" sz="2800" b="1" i="1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de-DE" sz="2800" b="1" i="1">
                        <a:latin typeface="Cambria Math"/>
                      </a:rPr>
                      <m:t>=</m:t>
                    </m:r>
                    <m:r>
                      <a:rPr lang="de-DE" sz="2800" b="1" i="1">
                        <a:latin typeface="Cambria Math"/>
                      </a:rPr>
                      <m:t>𝟓𝟎</m:t>
                    </m:r>
                  </m:oMath>
                </a14:m>
                <a:r>
                  <a:rPr lang="ru-RU" sz="2800" b="1" dirty="0"/>
                  <a:t>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800" b="1" i="1">
                                <a:latin typeface="Cambria Math"/>
                              </a:rPr>
                              <m:t>𝟖𝟏</m:t>
                            </m:r>
                          </m:num>
                          <m:den>
                            <m:r>
                              <a:rPr lang="ru-RU" sz="2800" b="1" i="1">
                                <a:latin typeface="Cambria Math"/>
                              </a:rPr>
                              <m:t>𝟒𝟗</m:t>
                            </m:r>
                          </m:den>
                        </m:f>
                      </m:e>
                    </m:rad>
                    <m:r>
                      <a:rPr lang="ru-RU" sz="2800" b="1" i="1">
                        <a:latin typeface="Cambria Math"/>
                      </a:rPr>
                      <m:t>=</m:t>
                    </m:r>
                    <m:r>
                      <a:rPr lang="ru-RU" sz="2800" b="1" i="1"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800" b="1" dirty="0"/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800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800" b="1" i="1">
                                <a:latin typeface="Cambria Math"/>
                              </a:rPr>
                              <m:t>𝟏𝟔</m:t>
                            </m:r>
                          </m:num>
                          <m:den>
                            <m:r>
                              <a:rPr lang="ru-RU" sz="2800" b="1" i="1">
                                <a:latin typeface="Cambria Math"/>
                              </a:rPr>
                              <m:t>𝟒𝟗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764096"/>
                <a:ext cx="2592288" cy="2797561"/>
              </a:xfrm>
              <a:prstGeom prst="rect">
                <a:avLst/>
              </a:prstGeom>
              <a:blipFill rotWithShape="1">
                <a:blip r:embed="rId6"/>
                <a:stretch>
                  <a:fillRect l="-46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292080" y="3717032"/>
                <a:ext cx="2808312" cy="279326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100 ∗25 </m:t>
                        </m:r>
                      </m:e>
                    </m:rad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</a:rPr>
                      <m:t>=50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16∗9 </m:t>
                        </m:r>
                      </m:e>
                    </m:rad>
                    <m:r>
                      <a:rPr lang="de-DE" sz="2800" i="1">
                        <a:solidFill>
                          <a:srgbClr val="FF0000"/>
                        </a:solidFill>
                        <a:latin typeface="Cambria Math"/>
                      </a:rPr>
                      <m:t>=72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49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64</m:t>
                            </m:r>
                          </m:den>
                        </m:f>
                      </m:e>
                    </m:rad>
                    <m:r>
                      <a:rPr lang="ru-RU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64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81</m:t>
                            </m:r>
                          </m:den>
                        </m:f>
                      </m:e>
                    </m:rad>
                    <m:r>
                      <a:rPr lang="ru-RU" sz="2800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17032"/>
                <a:ext cx="2808312" cy="2793265"/>
              </a:xfrm>
              <a:prstGeom prst="rect">
                <a:avLst/>
              </a:prstGeom>
              <a:blipFill rotWithShape="1">
                <a:blip r:embed="rId7"/>
                <a:stretch>
                  <a:fillRect l="-21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78460" y="276192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ungsuh" pitchFamily="18" charset="-127"/>
                <a:ea typeface="Gungsuh" pitchFamily="18" charset="-127"/>
                <a:cs typeface="Times New Roman" pitchFamily="18" charset="0"/>
              </a:rPr>
              <a:t>Манускрипты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76192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ungsuh" pitchFamily="18" charset="-127"/>
                <a:ea typeface="Gungsuh" pitchFamily="18" charset="-127"/>
                <a:cs typeface="Times New Roman" pitchFamily="18" charset="0"/>
              </a:rPr>
              <a:t>Манускрипты</a:t>
            </a:r>
          </a:p>
        </p:txBody>
      </p:sp>
    </p:spTree>
    <p:extLst>
      <p:ext uri="{BB962C8B-B14F-4D97-AF65-F5344CB8AC3E}">
        <p14:creationId xmlns:p14="http://schemas.microsoft.com/office/powerpoint/2010/main" val="3452944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2276"/>
            <a:ext cx="3468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Склон «Эрудитов»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4421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Найдите закономерность в соответствии с темой нашего урока</a:t>
            </a: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700808"/>
            <a:ext cx="57691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e-DE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 января хх01 года        01.01.01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de-DE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февраля хх04 года      02.02.04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de-DE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марта хх09 года         03.03.09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de-DE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апреля хх16 года        04.04.16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de-DE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 мая хх25 года              05.05.25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de-DE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 июня хх36 года           06</a:t>
            </a:r>
            <a:r>
              <a:rPr lang="ru-RU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.06.36</a:t>
            </a:r>
          </a:p>
          <a:p>
            <a:pPr fontAlgn="base"/>
            <a:r>
              <a:rPr lang="de-DE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июля хх49 года           07.07.49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de-DE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августа хх64 года       08.08.64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fontAlgn="base"/>
            <a:r>
              <a:rPr lang="de-DE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сентября хх81 года     09.09.81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55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5965" y="980728"/>
            <a:ext cx="6246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800" b="1" kern="150" dirty="0">
                <a:solidFill>
                  <a:srgbClr val="C00000"/>
                </a:solidFill>
                <a:latin typeface="Times New Roman"/>
                <a:ea typeface="Andale Sans UI"/>
                <a:cs typeface="Times New Roman"/>
              </a:rPr>
              <a:t>В день когда число,  </a:t>
            </a:r>
            <a:endParaRPr lang="ru-RU" sz="2800" b="1" kern="150" dirty="0">
              <a:solidFill>
                <a:srgbClr val="C00000"/>
              </a:solidFill>
              <a:latin typeface="Times New Roman"/>
              <a:ea typeface="Andale Sans UI"/>
              <a:cs typeface="Times New Roman"/>
            </a:endParaRPr>
          </a:p>
          <a:p>
            <a:pPr lvl="0" algn="ctr"/>
            <a:r>
              <a:rPr lang="de-DE" sz="2800" b="1" kern="150" dirty="0">
                <a:solidFill>
                  <a:srgbClr val="C00000"/>
                </a:solidFill>
                <a:latin typeface="Times New Roman"/>
                <a:ea typeface="Andale Sans UI"/>
                <a:cs typeface="Times New Roman"/>
              </a:rPr>
              <a:t>порядковый номер месяца являются квадратными корнями из двух последних цифр года, отмечается неофициальный праздник  </a:t>
            </a:r>
            <a:endParaRPr lang="ru-RU" sz="2800" b="1" kern="150" dirty="0">
              <a:solidFill>
                <a:srgbClr val="C00000"/>
              </a:solidFill>
              <a:latin typeface="Times New Roman"/>
              <a:ea typeface="Andale Sans UI"/>
              <a:cs typeface="Tahoma"/>
            </a:endParaRPr>
          </a:p>
          <a:p>
            <a:pPr lvl="0" algn="ctr"/>
            <a:r>
              <a:rPr lang="de-DE" sz="2800" b="1" i="1" kern="150" dirty="0">
                <a:solidFill>
                  <a:srgbClr val="C00000"/>
                </a:solidFill>
                <a:latin typeface="Times New Roman"/>
                <a:ea typeface="Andale Sans UI"/>
                <a:cs typeface="Times New Roman"/>
              </a:rPr>
              <a:t>День квадратного корня. </a:t>
            </a:r>
            <a:endParaRPr lang="ru-RU" sz="2800" b="1" i="1" kern="150" dirty="0" smtClean="0">
              <a:solidFill>
                <a:srgbClr val="C00000"/>
              </a:solidFill>
              <a:latin typeface="Times New Roman"/>
              <a:ea typeface="Andale Sans UI"/>
              <a:cs typeface="Times New Roman"/>
            </a:endParaRPr>
          </a:p>
          <a:p>
            <a:pPr lvl="0" algn="ctr"/>
            <a:r>
              <a:rPr lang="de-DE" sz="2800" b="1" kern="150" dirty="0" smtClean="0">
                <a:solidFill>
                  <a:srgbClr val="C00000"/>
                </a:solidFill>
                <a:latin typeface="Times New Roman"/>
                <a:ea typeface="Andale Sans UI"/>
                <a:cs typeface="Times New Roman"/>
              </a:rPr>
              <a:t>Впервые </a:t>
            </a:r>
            <a:r>
              <a:rPr lang="de-DE" sz="2800" b="1" kern="150" dirty="0">
                <a:solidFill>
                  <a:srgbClr val="C00000"/>
                </a:solidFill>
                <a:latin typeface="Times New Roman"/>
                <a:ea typeface="Andale Sans UI"/>
                <a:cs typeface="Times New Roman"/>
              </a:rPr>
              <a:t>этот праздник отмечался 9 сентября 1981 года (09-09-81). </a:t>
            </a:r>
            <a:endParaRPr lang="ru-RU" sz="2800" b="1" kern="150" dirty="0" smtClean="0">
              <a:solidFill>
                <a:srgbClr val="C00000"/>
              </a:solidFill>
              <a:latin typeface="Times New Roman"/>
              <a:ea typeface="Andale Sans UI"/>
              <a:cs typeface="Times New Roman"/>
            </a:endParaRPr>
          </a:p>
          <a:p>
            <a:pPr lvl="0" algn="ctr"/>
            <a:endParaRPr lang="ru-RU" sz="2800" b="1" kern="150" dirty="0">
              <a:solidFill>
                <a:srgbClr val="C00000"/>
              </a:solidFill>
              <a:latin typeface="Times New Roman"/>
              <a:ea typeface="Andale Sans UI"/>
              <a:cs typeface="Times New Roman"/>
            </a:endParaRPr>
          </a:p>
          <a:p>
            <a:pPr lvl="0" algn="ctr"/>
            <a:r>
              <a:rPr lang="de-DE" sz="2800" b="1" kern="150" dirty="0" smtClean="0">
                <a:solidFill>
                  <a:srgbClr val="C00000"/>
                </a:solidFill>
                <a:latin typeface="Times New Roman"/>
                <a:ea typeface="Andale Sans UI"/>
                <a:cs typeface="Times New Roman"/>
              </a:rPr>
              <a:t>Основателем </a:t>
            </a:r>
            <a:r>
              <a:rPr lang="de-DE" sz="2800" b="1" kern="150" dirty="0">
                <a:solidFill>
                  <a:srgbClr val="C00000"/>
                </a:solidFill>
                <a:latin typeface="Times New Roman"/>
                <a:ea typeface="Andale Sans UI"/>
                <a:cs typeface="Times New Roman"/>
              </a:rPr>
              <a:t>праздника является школьный учитель Рон Гордон из США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54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3" y="3643313"/>
            <a:ext cx="3557587" cy="120015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572000"/>
            <a:ext cx="99695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книг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5005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268760"/>
            <a:ext cx="64807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0" dirty="0">
                <a:solidFill>
                  <a:srgbClr val="7030A0"/>
                </a:solidFill>
                <a:ea typeface="+mj-ea"/>
              </a:rPr>
              <a:t>Девиз:</a:t>
            </a:r>
            <a:r>
              <a:rPr lang="ru-RU" sz="4000" b="1" kern="0" dirty="0">
                <a:solidFill>
                  <a:srgbClr val="045C1F"/>
                </a:solidFill>
                <a:ea typeface="+mj-ea"/>
              </a:rPr>
              <a:t/>
            </a:r>
            <a:br>
              <a:rPr lang="ru-RU" sz="4000" b="1" kern="0" dirty="0">
                <a:solidFill>
                  <a:srgbClr val="045C1F"/>
                </a:solidFill>
                <a:ea typeface="+mj-ea"/>
              </a:rPr>
            </a:br>
            <a:r>
              <a:rPr lang="ru-RU" sz="4000" b="1" kern="0" dirty="0">
                <a:solidFill>
                  <a:srgbClr val="045C1F"/>
                </a:solidFill>
                <a:ea typeface="+mj-ea"/>
              </a:rPr>
              <a:t/>
            </a:r>
            <a:br>
              <a:rPr lang="ru-RU" sz="4000" b="1" kern="0" dirty="0">
                <a:solidFill>
                  <a:srgbClr val="045C1F"/>
                </a:solidFill>
                <a:ea typeface="+mj-ea"/>
              </a:rPr>
            </a:br>
            <a:r>
              <a:rPr lang="ru-RU" sz="4000" b="1" kern="0" dirty="0">
                <a:solidFill>
                  <a:srgbClr val="800000"/>
                </a:solidFill>
                <a:ea typeface="+mj-ea"/>
              </a:rPr>
              <a:t>Покоряет вершины тот, </a:t>
            </a:r>
            <a:br>
              <a:rPr lang="ru-RU" sz="4000" b="1" kern="0" dirty="0">
                <a:solidFill>
                  <a:srgbClr val="800000"/>
                </a:solidFill>
                <a:ea typeface="+mj-ea"/>
              </a:rPr>
            </a:br>
            <a:r>
              <a:rPr lang="ru-RU" sz="4000" b="1" kern="0" dirty="0">
                <a:solidFill>
                  <a:srgbClr val="800000"/>
                </a:solidFill>
                <a:ea typeface="+mj-ea"/>
              </a:rPr>
              <a:t>кто с ним стремится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348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Д</a:t>
            </a:r>
            <a:r>
              <a:rPr lang="ru-RU" sz="4000" b="1" dirty="0" smtClean="0"/>
              <a:t>омашнее </a:t>
            </a:r>
            <a:r>
              <a:rPr lang="ru-RU" sz="4000" b="1" dirty="0"/>
              <a:t>задание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549" y="170080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3200" b="1" dirty="0"/>
              <a:t>№ </a:t>
            </a:r>
            <a:r>
              <a:rPr lang="ru-RU" sz="3200" b="1" dirty="0" smtClean="0"/>
              <a:t>374 (</a:t>
            </a:r>
            <a:r>
              <a:rPr lang="ru-RU" sz="3200" b="1" dirty="0" err="1" smtClean="0"/>
              <a:t>а,б,в</a:t>
            </a:r>
            <a:r>
              <a:rPr lang="ru-RU" sz="3200" b="1" dirty="0" smtClean="0"/>
              <a:t>);  </a:t>
            </a:r>
            <a:r>
              <a:rPr lang="ru-RU" sz="3200" b="1" dirty="0"/>
              <a:t>№ </a:t>
            </a:r>
            <a:r>
              <a:rPr lang="ru-RU" sz="3200" b="1" dirty="0" smtClean="0"/>
              <a:t>386  </a:t>
            </a:r>
            <a:r>
              <a:rPr lang="ru-RU" sz="3200" b="1" dirty="0"/>
              <a:t>(</a:t>
            </a:r>
            <a:r>
              <a:rPr lang="ru-RU" sz="3200" b="1" dirty="0" smtClean="0"/>
              <a:t>а-в).     </a:t>
            </a:r>
            <a:r>
              <a:rPr lang="ru-RU" sz="3200" b="1" dirty="0"/>
              <a:t>1 </a:t>
            </a:r>
            <a:r>
              <a:rPr lang="ru-RU" sz="3200" b="1" dirty="0" smtClean="0"/>
              <a:t>группа</a:t>
            </a:r>
          </a:p>
          <a:p>
            <a:endParaRPr lang="ru-RU" sz="3200" b="1" dirty="0"/>
          </a:p>
          <a:p>
            <a:r>
              <a:rPr lang="ru-RU" sz="3200" b="1" dirty="0" smtClean="0"/>
              <a:t>№ 374 (</a:t>
            </a:r>
            <a:r>
              <a:rPr lang="ru-RU" sz="3200" b="1" dirty="0" err="1" smtClean="0"/>
              <a:t>г,д,е</a:t>
            </a:r>
            <a:r>
              <a:rPr lang="ru-RU" sz="3200" b="1" dirty="0" smtClean="0"/>
              <a:t>) </a:t>
            </a:r>
            <a:r>
              <a:rPr lang="ru-RU" sz="3200" b="1" dirty="0"/>
              <a:t>; № </a:t>
            </a:r>
            <a:r>
              <a:rPr lang="ru-RU" sz="3200" b="1" dirty="0" smtClean="0"/>
              <a:t>386 (в-</a:t>
            </a:r>
            <a:r>
              <a:rPr lang="ru-RU" sz="3200" b="1" dirty="0"/>
              <a:t>д</a:t>
            </a:r>
            <a:r>
              <a:rPr lang="ru-RU" sz="3200" b="1" dirty="0" smtClean="0"/>
              <a:t>).      </a:t>
            </a:r>
            <a:r>
              <a:rPr lang="ru-RU" sz="3200" b="1" dirty="0"/>
              <a:t>2 </a:t>
            </a:r>
            <a:r>
              <a:rPr lang="ru-RU" sz="3200" b="1" dirty="0" smtClean="0"/>
              <a:t>группа</a:t>
            </a:r>
          </a:p>
          <a:p>
            <a:endParaRPr lang="ru-RU" sz="3200" b="1" dirty="0"/>
          </a:p>
          <a:p>
            <a:r>
              <a:rPr lang="ru-RU" sz="3200" b="1" dirty="0"/>
              <a:t> </a:t>
            </a:r>
            <a:r>
              <a:rPr lang="ru-RU" sz="3200" b="1" dirty="0" smtClean="0"/>
              <a:t>№ 374 (</a:t>
            </a:r>
            <a:r>
              <a:rPr lang="ru-RU" sz="3200" b="1" dirty="0" err="1" smtClean="0"/>
              <a:t>д,ж,з</a:t>
            </a:r>
            <a:r>
              <a:rPr lang="ru-RU" sz="3200" b="1" dirty="0" smtClean="0"/>
              <a:t>); </a:t>
            </a:r>
            <a:r>
              <a:rPr lang="ru-RU" sz="3200" b="1" dirty="0"/>
              <a:t>№ </a:t>
            </a:r>
            <a:r>
              <a:rPr lang="ru-RU" sz="3200" b="1" dirty="0" smtClean="0"/>
              <a:t>387 (</a:t>
            </a:r>
            <a:r>
              <a:rPr lang="ru-RU" sz="3200" b="1" dirty="0" err="1" smtClean="0"/>
              <a:t>ж,з</a:t>
            </a:r>
            <a:r>
              <a:rPr lang="ru-RU" sz="3200" b="1" dirty="0" smtClean="0"/>
              <a:t>).      </a:t>
            </a:r>
            <a:r>
              <a:rPr lang="ru-RU" sz="3200" b="1" dirty="0"/>
              <a:t>3-4 группа</a:t>
            </a:r>
          </a:p>
        </p:txBody>
      </p:sp>
    </p:spTree>
    <p:extLst>
      <p:ext uri="{BB962C8B-B14F-4D97-AF65-F5344CB8AC3E}">
        <p14:creationId xmlns:p14="http://schemas.microsoft.com/office/powerpoint/2010/main" val="3335086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979712" y="1340768"/>
            <a:ext cx="5976664" cy="511256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Какую </a:t>
            </a:r>
            <a:r>
              <a:rPr lang="ru-RU" dirty="0" smtClean="0"/>
              <a:t>тему сегодня изучали?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Сегодня я узнал(а)…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Было сложно…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Теперь я могу…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Я приобрел(а)…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Сегодня на уроке я научился(ась)…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Сегодня на уроке мне понравилось…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1840" y="40466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Рефлексия</a:t>
            </a:r>
          </a:p>
        </p:txBody>
      </p:sp>
      <p:pic>
        <p:nvPicPr>
          <p:cNvPr id="6" name="Picture 13" descr="blesk_dolmat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636912"/>
            <a:ext cx="2522670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6839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10"/>
          <p:cNvSpPr>
            <a:spLocks noChangeArrowheads="1" noChangeShapeType="1" noTextEdit="1"/>
          </p:cNvSpPr>
          <p:nvPr/>
        </p:nvSpPr>
        <p:spPr bwMode="auto">
          <a:xfrm>
            <a:off x="1619672" y="620713"/>
            <a:ext cx="6768752" cy="23764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826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Monotype Corsiva"/>
              </a:rPr>
              <a:t>СПАСИБО ЗА УРОК</a:t>
            </a:r>
          </a:p>
        </p:txBody>
      </p:sp>
      <p:pic>
        <p:nvPicPr>
          <p:cNvPr id="173068" name="TRUBA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2132856"/>
            <a:ext cx="6708775" cy="4351337"/>
          </a:xfrm>
        </p:spPr>
      </p:pic>
    </p:spTree>
    <p:extLst>
      <p:ext uri="{BB962C8B-B14F-4D97-AF65-F5344CB8AC3E}">
        <p14:creationId xmlns:p14="http://schemas.microsoft.com/office/powerpoint/2010/main" val="39434105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" fill="hold"/>
                                        <p:tgtEl>
                                          <p:spTgt spid="173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30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3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3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68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8496"/>
              </p:ext>
            </p:extLst>
          </p:nvPr>
        </p:nvGraphicFramePr>
        <p:xfrm>
          <a:off x="1682750" y="609060"/>
          <a:ext cx="6977380" cy="2909316"/>
        </p:xfrm>
        <a:graphic>
          <a:graphicData uri="http://schemas.openxmlformats.org/drawingml/2006/table">
            <a:tbl>
              <a:tblPr firstRow="1" firstCol="1" bandRow="1"/>
              <a:tblGrid>
                <a:gridCol w="1744345"/>
                <a:gridCol w="1744345"/>
                <a:gridCol w="1744345"/>
                <a:gridCol w="1744345"/>
              </a:tblGrid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 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2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3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4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50" dirty="0" smtClean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50" dirty="0" smtClean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-</a:t>
                      </a: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√9</a:t>
                      </a:r>
                      <a:r>
                        <a:rPr lang="de-DE" sz="1400" kern="150" baseline="300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2       </a:t>
                      </a: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  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√(-9)</a:t>
                      </a:r>
                      <a:r>
                        <a:rPr lang="de-DE" sz="1400" kern="150" baseline="3000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2         </a:t>
                      </a:r>
                      <a:r>
                        <a:rPr lang="de-DE" sz="1400" kern="150" baseline="30000" dirty="0" smtClean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     </a:t>
                      </a:r>
                      <a:r>
                        <a:rPr lang="de-DE" sz="1400" kern="150" dirty="0" smtClean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-</a:t>
                      </a: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√9</a:t>
                      </a:r>
                      <a:r>
                        <a:rPr lang="de-DE" sz="1400" kern="150" baseline="300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2       </a:t>
                      </a: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  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 (-6)*(-150).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√900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√144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√900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 (-9)*(-16);   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√12·√0,03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√900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√2 * √18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√121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√0,64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kern="1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5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√25* √9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√900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√2 * √18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√9*36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-</a:t>
                      </a: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√9</a:t>
                      </a:r>
                      <a:r>
                        <a:rPr lang="de-DE" sz="1400" kern="150" baseline="3000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2       </a:t>
                      </a: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   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√25* √9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√16*900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 (-9)*(-16);    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√12·√0,03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√12·√0,03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√3·√ 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√50·√0,5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√32·√2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Рон    09   09   81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День корня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квадратно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Гордон    </a:t>
                      </a:r>
                      <a:r>
                        <a:rPr lang="ru-RU" sz="1400" kern="150" dirty="0" err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01993"/>
              </p:ext>
            </p:extLst>
          </p:nvPr>
        </p:nvGraphicFramePr>
        <p:xfrm>
          <a:off x="1803390" y="3933056"/>
          <a:ext cx="6977380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871855"/>
                <a:gridCol w="871855"/>
                <a:gridCol w="871855"/>
                <a:gridCol w="871855"/>
                <a:gridCol w="872490"/>
                <a:gridCol w="872490"/>
                <a:gridCol w="872490"/>
                <a:gridCol w="872490"/>
              </a:tblGrid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-9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-9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-9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9/11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1/3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0,8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5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50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72201"/>
            <a:ext cx="600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22827"/>
            <a:ext cx="7239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77" y="2031849"/>
            <a:ext cx="628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77" y="1731041"/>
            <a:ext cx="600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80576"/>
            <a:ext cx="600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 descr="OLE-объек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28416"/>
              </p:ext>
            </p:extLst>
          </p:nvPr>
        </p:nvGraphicFramePr>
        <p:xfrm>
          <a:off x="3995936" y="893862"/>
          <a:ext cx="3143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Формула" r:id="rId6" imgW="7620000" imgH="11277600" progId="Equation.3">
                  <p:embed/>
                </p:oleObj>
              </mc:Choice>
              <mc:Fallback>
                <p:oleObj name="Формула" r:id="rId6" imgW="7620000" imgH="11277600" progId="Equation.3">
                  <p:embed/>
                  <p:pic>
                    <p:nvPicPr>
                      <p:cNvPr id="0" name="Объект27" descr="OLE-объек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893862"/>
                        <a:ext cx="3143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5" name="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3333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79712" y="140241"/>
            <a:ext cx="66247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dale Sans UI" charset="0"/>
                <a:cs typeface="Times New Roman" pitchFamily="18" charset="0"/>
              </a:rPr>
              <a:t>Работа</a:t>
            </a:r>
            <a:r>
              <a:rPr kumimoji="0" lang="de-DE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dale Sans UI" charset="0"/>
                <a:cs typeface="Times New Roman" pitchFamily="18" charset="0"/>
              </a:rPr>
              <a:t> в </a:t>
            </a:r>
            <a:r>
              <a:rPr kumimoji="0" lang="de-DE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dale Sans UI" charset="0"/>
                <a:cs typeface="Times New Roman" pitchFamily="18" charset="0"/>
              </a:rPr>
              <a:t>группах</a:t>
            </a:r>
            <a:r>
              <a:rPr kumimoji="0" lang="ru-RU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dale Sans UI" charset="0"/>
                <a:cs typeface="Times New Roman" pitchFamily="18" charset="0"/>
              </a:rPr>
              <a:t>. Решив примеры, у вас должны получиться слова, сложив которые вы получите</a:t>
            </a:r>
            <a:endParaRPr kumimoji="0" lang="ru-RU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70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im0-tub-ru.yandex.net/i?id=75054e6e4989ce49c29203e552100975&amp;n=33&amp;h=215&amp;w=30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598474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Теоретики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90" y="4977351"/>
            <a:ext cx="4032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14" y="3789040"/>
            <a:ext cx="3816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Открыватели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78842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Эрудиты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65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3" y="3643313"/>
            <a:ext cx="3557587" cy="120015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5013176"/>
            <a:ext cx="99695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книг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34" y="5013176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3165" y="260648"/>
            <a:ext cx="6480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0" dirty="0" smtClean="0">
                <a:solidFill>
                  <a:srgbClr val="045C1F"/>
                </a:solidFill>
              </a:rPr>
              <a:t>Оценочный лист группы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96825"/>
              </p:ext>
            </p:extLst>
          </p:nvPr>
        </p:nvGraphicFramePr>
        <p:xfrm>
          <a:off x="1403647" y="1163937"/>
          <a:ext cx="7488833" cy="4129202"/>
        </p:xfrm>
        <a:graphic>
          <a:graphicData uri="http://schemas.openxmlformats.org/drawingml/2006/table">
            <a:tbl>
              <a:tblPr firstRow="1" firstCol="1" bandRow="1"/>
              <a:tblGrid>
                <a:gridCol w="875583"/>
                <a:gridCol w="1140642"/>
                <a:gridCol w="1368152"/>
                <a:gridCol w="1080120"/>
                <a:gridCol w="1080120"/>
                <a:gridCol w="1080120"/>
                <a:gridCol w="864096"/>
              </a:tblGrid>
              <a:tr h="1042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Склон «Теоретики»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Склон «Исследователи»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Склон «Открыватели тайн»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Andale Sans UI"/>
                          <a:cs typeface="Tahoma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Склон «Эрудиты»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Активность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на уроке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Всего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Оценка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Максимально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4 балла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Максималь</a:t>
                      </a:r>
                      <a:endParaRPr lang="ru-RU" sz="1300" b="1" dirty="0" smtClean="0">
                        <a:effectLst/>
                        <a:latin typeface="Times New Roman"/>
                        <a:ea typeface="Andale Sans U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но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8 баллов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Максимально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6 баллов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Максимально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8 баллов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Максимально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5 баллов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Максимально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25-29 – «5»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18-24 – «4»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Ниже 17 – «3»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Andale Sans UI"/>
                          <a:cs typeface="Tahoma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0905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Andale Sans U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25" marR="6182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871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Склон «Теоретиков»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90" y="1988840"/>
            <a:ext cx="4463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Из приведенных фраз в списке составьте определение квадратного корня или арифметического квадратного корня.</a:t>
            </a:r>
          </a:p>
          <a:p>
            <a:r>
              <a:rPr lang="ru-RU" dirty="0"/>
              <a:t>а) из числа а;</a:t>
            </a:r>
          </a:p>
          <a:p>
            <a:r>
              <a:rPr lang="ru-RU" dirty="0"/>
              <a:t>б) Арифметический квадратный  корень;</a:t>
            </a:r>
          </a:p>
          <a:p>
            <a:r>
              <a:rPr lang="ru-RU" dirty="0"/>
              <a:t>в) это;</a:t>
            </a:r>
          </a:p>
          <a:p>
            <a:r>
              <a:rPr lang="ru-RU" dirty="0"/>
              <a:t>г) неотрицательно число;</a:t>
            </a:r>
          </a:p>
          <a:p>
            <a:r>
              <a:rPr lang="ru-RU" dirty="0"/>
              <a:t>д) квадрат которого;</a:t>
            </a:r>
          </a:p>
          <a:p>
            <a:r>
              <a:rPr lang="ru-RU" dirty="0"/>
              <a:t>е) равен а;</a:t>
            </a:r>
          </a:p>
          <a:p>
            <a:r>
              <a:rPr lang="ru-RU" dirty="0"/>
              <a:t>ж) квадратный корень</a:t>
            </a:r>
          </a:p>
          <a:p>
            <a:r>
              <a:rPr lang="ru-RU" dirty="0"/>
              <a:t>з) квадратного уравнения</a:t>
            </a:r>
          </a:p>
          <a:p>
            <a:r>
              <a:rPr lang="ru-RU" dirty="0"/>
              <a:t>и) вида х2 =а</a:t>
            </a:r>
          </a:p>
          <a:p>
            <a:r>
              <a:rPr lang="ru-RU" dirty="0"/>
              <a:t>к)  √а = в, в2 =а , а &gt; 0</a:t>
            </a:r>
          </a:p>
          <a:p>
            <a:r>
              <a:rPr lang="ru-RU" dirty="0"/>
              <a:t>л) число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2056686"/>
            <a:ext cx="41764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Из приведенных фраз в списке составьте </a:t>
            </a:r>
            <a:r>
              <a:rPr lang="ru-RU" b="1" dirty="0" smtClean="0"/>
              <a:t>выражение допустимого </a:t>
            </a:r>
            <a:r>
              <a:rPr lang="ru-RU" b="1" dirty="0"/>
              <a:t>значения квадратного корня.</a:t>
            </a:r>
          </a:p>
          <a:p>
            <a:r>
              <a:rPr lang="ru-RU" dirty="0"/>
              <a:t>а.	Основное  </a:t>
            </a:r>
          </a:p>
          <a:p>
            <a:r>
              <a:rPr lang="ru-RU" dirty="0"/>
              <a:t>б.	смысла</a:t>
            </a:r>
          </a:p>
          <a:p>
            <a:r>
              <a:rPr lang="ru-RU" dirty="0"/>
              <a:t>в.	(√</a:t>
            </a:r>
            <a:r>
              <a:rPr lang="ru-RU" dirty="0" smtClean="0"/>
              <a:t>а)2</a:t>
            </a:r>
            <a:endParaRPr lang="ru-RU" dirty="0"/>
          </a:p>
          <a:p>
            <a:r>
              <a:rPr lang="ru-RU" dirty="0"/>
              <a:t>г.	квадратного корня </a:t>
            </a:r>
          </a:p>
          <a:p>
            <a:r>
              <a:rPr lang="ru-RU" dirty="0"/>
              <a:t>д.	выражение</a:t>
            </a:r>
          </a:p>
          <a:p>
            <a:r>
              <a:rPr lang="ru-RU" dirty="0"/>
              <a:t>е.	не имеет</a:t>
            </a:r>
          </a:p>
          <a:p>
            <a:r>
              <a:rPr lang="ru-RU" dirty="0"/>
              <a:t>ж.	√а </a:t>
            </a:r>
          </a:p>
          <a:p>
            <a:r>
              <a:rPr lang="ru-RU" dirty="0"/>
              <a:t>з.	тождество </a:t>
            </a:r>
          </a:p>
          <a:p>
            <a:r>
              <a:rPr lang="ru-RU" dirty="0"/>
              <a:t>и.	когда </a:t>
            </a:r>
          </a:p>
          <a:p>
            <a:r>
              <a:rPr lang="ru-RU" dirty="0"/>
              <a:t>к.	= а</a:t>
            </a:r>
          </a:p>
          <a:p>
            <a:r>
              <a:rPr lang="ru-RU" dirty="0"/>
              <a:t>л.	а &lt; 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12474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и 3 группа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68044" y="1019637"/>
            <a:ext cx="349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 и 4 группа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61070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331640" y="285751"/>
            <a:ext cx="7812360" cy="6455618"/>
          </a:xfrm>
        </p:spPr>
        <p:txBody>
          <a:bodyPr>
            <a:normAutofit/>
          </a:bodyPr>
          <a:lstStyle/>
          <a:p>
            <a:pPr marL="623888" indent="-514350" eaLnBrk="1" hangingPunct="1">
              <a:buFontTx/>
              <a:buNone/>
              <a:defRPr/>
            </a:pPr>
            <a:r>
              <a:rPr lang="ru-RU" sz="3100" dirty="0" smtClean="0"/>
              <a:t>1.Квадратный корень из числа </a:t>
            </a:r>
            <a:r>
              <a:rPr lang="ru-RU" sz="3100" b="1" dirty="0" smtClean="0">
                <a:solidFill>
                  <a:srgbClr val="FF0000"/>
                </a:solidFill>
              </a:rPr>
              <a:t>а </a:t>
            </a:r>
            <a:r>
              <a:rPr lang="ru-RU" sz="3100" dirty="0" smtClean="0"/>
              <a:t>это </a:t>
            </a:r>
          </a:p>
          <a:p>
            <a:pPr marL="623888" indent="-514350" eaLnBrk="1" hangingPunct="1">
              <a:buFontTx/>
              <a:buNone/>
              <a:defRPr/>
            </a:pPr>
            <a:r>
              <a:rPr lang="ru-RU" sz="3100" i="1" dirty="0" smtClean="0"/>
              <a:t>число, квадрат которого равен </a:t>
            </a:r>
            <a:r>
              <a:rPr lang="ru-RU" sz="3100" b="1" i="1" dirty="0">
                <a:solidFill>
                  <a:srgbClr val="FF0000"/>
                </a:solidFill>
              </a:rPr>
              <a:t>а  </a:t>
            </a:r>
            <a:endParaRPr lang="ru-RU" sz="3100" b="1" i="1" dirty="0" smtClean="0">
              <a:solidFill>
                <a:srgbClr val="FF0000"/>
              </a:solidFill>
            </a:endParaRPr>
          </a:p>
          <a:p>
            <a:pPr marL="623888" indent="-514350" eaLnBrk="1" hangingPunct="1">
              <a:buFontTx/>
              <a:buNone/>
              <a:defRPr/>
            </a:pPr>
            <a:r>
              <a:rPr lang="ru-RU" sz="3100" b="1" i="1" dirty="0">
                <a:solidFill>
                  <a:srgbClr val="FF0000"/>
                </a:solidFill>
              </a:rPr>
              <a:t> </a:t>
            </a:r>
            <a:r>
              <a:rPr lang="ru-RU" sz="3100" b="1" i="1" dirty="0" smtClean="0">
                <a:solidFill>
                  <a:srgbClr val="FF0000"/>
                </a:solidFill>
              </a:rPr>
              <a:t>                                              (</a:t>
            </a:r>
            <a:r>
              <a:rPr lang="ru-RU" sz="3100" b="1" i="1" dirty="0">
                <a:solidFill>
                  <a:srgbClr val="FF0000"/>
                </a:solidFill>
              </a:rPr>
              <a:t>жавлде)</a:t>
            </a:r>
            <a:endParaRPr lang="ru-RU" sz="3100" i="1" dirty="0" smtClean="0"/>
          </a:p>
          <a:p>
            <a:pPr marL="623888" indent="-514350" eaLnBrk="1" hangingPunct="1">
              <a:buFontTx/>
              <a:buNone/>
              <a:defRPr/>
            </a:pPr>
            <a:r>
              <a:rPr lang="ru-RU" sz="3100" dirty="0" smtClean="0"/>
              <a:t>2.Арифметический квадратный корень из числа </a:t>
            </a:r>
            <a:r>
              <a:rPr lang="ru-RU" sz="3100" b="1" dirty="0" smtClean="0">
                <a:solidFill>
                  <a:srgbClr val="FF0000"/>
                </a:solidFill>
              </a:rPr>
              <a:t>а </a:t>
            </a:r>
            <a:r>
              <a:rPr lang="ru-RU" sz="3100" dirty="0" smtClean="0"/>
              <a:t>это</a:t>
            </a:r>
            <a:r>
              <a:rPr lang="ru-RU" sz="3100" dirty="0"/>
              <a:t> </a:t>
            </a:r>
            <a:r>
              <a:rPr lang="ru-RU" sz="3100" i="1" dirty="0" smtClean="0"/>
              <a:t>неотрицательное число, квадрат которого равен </a:t>
            </a:r>
            <a:r>
              <a:rPr lang="ru-RU" sz="3100" b="1" i="1" dirty="0" smtClean="0">
                <a:solidFill>
                  <a:srgbClr val="FF0000"/>
                </a:solidFill>
              </a:rPr>
              <a:t>а.</a:t>
            </a:r>
          </a:p>
          <a:p>
            <a:pPr marL="623888" indent="-514350" eaLnBrk="1" hangingPunct="1">
              <a:buNone/>
              <a:defRPr/>
            </a:pPr>
            <a:r>
              <a:rPr lang="ru-RU" sz="3100" b="1" i="1" dirty="0" smtClean="0">
                <a:solidFill>
                  <a:srgbClr val="FF0000"/>
                </a:solidFill>
              </a:rPr>
              <a:t>                                                 (</a:t>
            </a:r>
            <a:r>
              <a:rPr lang="ru-RU" sz="3100" b="1" i="1" dirty="0">
                <a:solidFill>
                  <a:srgbClr val="FF0000"/>
                </a:solidFill>
              </a:rPr>
              <a:t>бавгде)</a:t>
            </a:r>
            <a:endParaRPr lang="ru-RU" sz="3100" b="1" dirty="0">
              <a:solidFill>
                <a:srgbClr val="FF0000"/>
              </a:solidFill>
            </a:endParaRPr>
          </a:p>
          <a:p>
            <a:pPr marL="623888" indent="-514350" eaLnBrk="1" hangingPunct="1">
              <a:buFontTx/>
              <a:buNone/>
              <a:defRPr/>
            </a:pPr>
            <a:r>
              <a:rPr lang="ru-RU" sz="3100" dirty="0" smtClean="0"/>
              <a:t>3</a:t>
            </a:r>
            <a:r>
              <a:rPr lang="ru-RU" sz="3100" dirty="0"/>
              <a:t>. </a:t>
            </a:r>
            <a:r>
              <a:rPr lang="ru-RU" sz="3100" dirty="0" smtClean="0"/>
              <a:t>Выражение               не 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/>
              <a:t>имеет смысла когда </a:t>
            </a:r>
            <a:r>
              <a:rPr lang="ru-RU" sz="3100" dirty="0"/>
              <a:t> </a:t>
            </a:r>
            <a:r>
              <a:rPr lang="ru-RU" sz="3100" dirty="0" smtClean="0"/>
              <a:t>  </a:t>
            </a:r>
            <a:r>
              <a:rPr lang="ru-RU" sz="3100" b="1" i="1" dirty="0" smtClean="0">
                <a:solidFill>
                  <a:srgbClr val="FF0000"/>
                </a:solidFill>
              </a:rPr>
              <a:t>а</a:t>
            </a:r>
            <a:r>
              <a:rPr lang="en-US" sz="3100" b="1" i="1" dirty="0" smtClean="0">
                <a:solidFill>
                  <a:srgbClr val="FF0000"/>
                </a:solidFill>
              </a:rPr>
              <a:t>&lt;</a:t>
            </a:r>
            <a:r>
              <a:rPr lang="ru-RU" sz="3100" b="1" i="1" dirty="0" smtClean="0">
                <a:solidFill>
                  <a:srgbClr val="FF0000"/>
                </a:solidFill>
              </a:rPr>
              <a:t>0 </a:t>
            </a:r>
            <a:r>
              <a:rPr lang="ru-RU" sz="3100" b="1" i="1" dirty="0">
                <a:solidFill>
                  <a:srgbClr val="FF0000"/>
                </a:solidFill>
              </a:rPr>
              <a:t> </a:t>
            </a:r>
            <a:endParaRPr lang="ru-RU" sz="3100" b="1" i="1" dirty="0" smtClean="0">
              <a:solidFill>
                <a:srgbClr val="FF0000"/>
              </a:solidFill>
            </a:endParaRPr>
          </a:p>
          <a:p>
            <a:pPr marL="623888" indent="-514350" eaLnBrk="1" hangingPunct="1">
              <a:buFontTx/>
              <a:buNone/>
              <a:defRPr/>
            </a:pPr>
            <a:r>
              <a:rPr lang="ru-RU" sz="3100" b="1" i="1" dirty="0" smtClean="0">
                <a:solidFill>
                  <a:srgbClr val="FF0000"/>
                </a:solidFill>
              </a:rPr>
              <a:t>                                                   (</a:t>
            </a:r>
            <a:r>
              <a:rPr lang="ru-RU" sz="3100" b="1" i="1" dirty="0">
                <a:solidFill>
                  <a:srgbClr val="FF0000"/>
                </a:solidFill>
              </a:rPr>
              <a:t>джебил) </a:t>
            </a:r>
            <a:endParaRPr lang="ru-RU" sz="3100" b="1" i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3100" dirty="0" smtClean="0"/>
              <a:t>        </a:t>
            </a:r>
            <a:r>
              <a:rPr lang="ru-RU" sz="3100" b="1" dirty="0" smtClean="0"/>
              <a:t>    </a:t>
            </a:r>
            <a:endParaRPr lang="ru-RU" dirty="0" smtClean="0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dirty="0">
              <a:latin typeface="Lucida Sans Unicode" pitchFamily="34" charset="0"/>
            </a:endParaRPr>
          </a:p>
        </p:txBody>
      </p:sp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69" y="4077072"/>
            <a:ext cx="449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dirty="0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1071563" y="4286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dirty="0">
              <a:latin typeface="Lucida Sans Unicode" pitchFamily="34" charset="0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dirty="0"/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02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016609" y="5517021"/>
                <a:ext cx="10486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1" i="0">
                          <a:latin typeface="Cambria Math"/>
                        </a:rPr>
                        <m:t>=</m:t>
                      </m:r>
                      <m:r>
                        <a:rPr lang="ru-RU" sz="3600" b="1" i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609" y="5517021"/>
                <a:ext cx="104868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804026" y="4568656"/>
            <a:ext cx="201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имеет смысла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026" y="1486694"/>
            <a:ext cx="216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имеет смысла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373" y="562324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40454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=-5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88" name="AutoShape 32" descr="Крупная сетка"/>
              <p:cNvSpPr>
                <a:spLocks noChangeArrowheads="1"/>
              </p:cNvSpPr>
              <p:nvPr/>
            </p:nvSpPr>
            <p:spPr bwMode="auto">
              <a:xfrm rot="5400000">
                <a:off x="3230319" y="2681532"/>
                <a:ext cx="5202726" cy="1944687"/>
              </a:xfrm>
              <a:prstGeom prst="foldedCorner">
                <a:avLst>
                  <a:gd name="adj" fmla="val 12500"/>
                </a:avLst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200" b="0" i="1" smtClean="0">
                              <a:latin typeface="Cambria Math"/>
                            </a:rPr>
                            <m:t>−6</m:t>
                          </m:r>
                        </m:e>
                      </m:ra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488" name="AutoShape 32" descr="Крупная сетка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230319" y="2681532"/>
                <a:ext cx="5202726" cy="1944687"/>
              </a:xfrm>
              <a:prstGeom prst="foldedCorner">
                <a:avLst>
                  <a:gd name="adj" fmla="val 1250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89" name="AutoShape 33" descr="Крупная сетка"/>
          <p:cNvSpPr>
            <a:spLocks noChangeArrowheads="1"/>
          </p:cNvSpPr>
          <p:nvPr/>
        </p:nvSpPr>
        <p:spPr bwMode="auto">
          <a:xfrm rot="5400000">
            <a:off x="-1692920" y="2782307"/>
            <a:ext cx="5544839" cy="1657350"/>
          </a:xfrm>
          <a:prstGeom prst="foldedCorner">
            <a:avLst>
              <a:gd name="adj" fmla="val 12500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913"/>
            <a:ext cx="8229600" cy="735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Склон «Исследователей»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ВЕРНО-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НЕВЕРНО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87575618"/>
              </p:ext>
            </p:extLst>
          </p:nvPr>
        </p:nvGraphicFramePr>
        <p:xfrm>
          <a:off x="612775" y="1189037"/>
          <a:ext cx="790873" cy="594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Формула" r:id="rId5" imgW="304560" imgH="228600" progId="Equation.3">
                  <p:embed/>
                </p:oleObj>
              </mc:Choice>
              <mc:Fallback>
                <p:oleObj name="Формула" r:id="rId5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189037"/>
                        <a:ext cx="790873" cy="594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" name="Формула" r:id="rId7" imgW="114151" imgH="215619" progId="Equation.3">
                  <p:embed/>
                </p:oleObj>
              </mc:Choice>
              <mc:Fallback>
                <p:oleObj name="Формула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3235383"/>
              </p:ext>
            </p:extLst>
          </p:nvPr>
        </p:nvGraphicFramePr>
        <p:xfrm>
          <a:off x="5368925" y="3601146"/>
          <a:ext cx="1026181" cy="683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" name="Формула" r:id="rId9" imgW="380880" imgH="253800" progId="Equation.3">
                  <p:embed/>
                </p:oleObj>
              </mc:Choice>
              <mc:Fallback>
                <p:oleObj name="Формула" r:id="rId9" imgW="38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3601146"/>
                        <a:ext cx="1026181" cy="683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19465" name="Object 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89011013"/>
              </p:ext>
            </p:extLst>
          </p:nvPr>
        </p:nvGraphicFramePr>
        <p:xfrm>
          <a:off x="5226050" y="1900237"/>
          <a:ext cx="12112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" name="Формула" r:id="rId11" imgW="406080" imgH="253800" progId="Equation.3">
                  <p:embed/>
                </p:oleObj>
              </mc:Choice>
              <mc:Fallback>
                <p:oleObj name="Формула" r:id="rId11" imgW="406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1900237"/>
                        <a:ext cx="1211263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08233"/>
              </p:ext>
            </p:extLst>
          </p:nvPr>
        </p:nvGraphicFramePr>
        <p:xfrm>
          <a:off x="398463" y="1865313"/>
          <a:ext cx="10033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Формула" r:id="rId13" imgW="342720" imgH="228600" progId="Equation.3">
                  <p:embed/>
                </p:oleObj>
              </mc:Choice>
              <mc:Fallback>
                <p:oleObj name="Формула" r:id="rId13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865313"/>
                        <a:ext cx="100330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5219700" y="2708275"/>
          <a:ext cx="14033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" name="Формула" r:id="rId15" imgW="495085" imgH="279279" progId="Equation.3">
                  <p:embed/>
                </p:oleObj>
              </mc:Choice>
              <mc:Fallback>
                <p:oleObj name="Формула" r:id="rId15" imgW="49508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708275"/>
                        <a:ext cx="14033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23006"/>
              </p:ext>
            </p:extLst>
          </p:nvPr>
        </p:nvGraphicFramePr>
        <p:xfrm>
          <a:off x="381000" y="2800350"/>
          <a:ext cx="11890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" name="Формула" r:id="rId17" imgW="406080" imgH="228600" progId="Equation.3">
                  <p:embed/>
                </p:oleObj>
              </mc:Choice>
              <mc:Fallback>
                <p:oleObj name="Формула" r:id="rId17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00350"/>
                        <a:ext cx="11890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1692275" y="2924175"/>
            <a:ext cx="194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- не имеет смысла</a:t>
            </a:r>
          </a:p>
        </p:txBody>
      </p:sp>
      <p:sp>
        <p:nvSpPr>
          <p:cNvPr id="7191" name="Text Box 20"/>
          <p:cNvSpPr txBox="1">
            <a:spLocks noChangeArrowheads="1"/>
          </p:cNvSpPr>
          <p:nvPr/>
        </p:nvSpPr>
        <p:spPr bwMode="auto">
          <a:xfrm>
            <a:off x="1619250" y="1196975"/>
            <a:ext cx="1728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00"/>
                </a:solidFill>
              </a:rPr>
              <a:t>    =6</a:t>
            </a:r>
          </a:p>
        </p:txBody>
      </p:sp>
      <p:sp>
        <p:nvSpPr>
          <p:cNvPr id="7192" name="Text Box 21"/>
          <p:cNvSpPr txBox="1">
            <a:spLocks noChangeArrowheads="1"/>
          </p:cNvSpPr>
          <p:nvPr/>
        </p:nvSpPr>
        <p:spPr bwMode="auto">
          <a:xfrm>
            <a:off x="1763713" y="1989138"/>
            <a:ext cx="1152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00"/>
                </a:solidFill>
              </a:rPr>
              <a:t>   =8</a:t>
            </a:r>
          </a:p>
        </p:txBody>
      </p:sp>
      <p:sp>
        <p:nvSpPr>
          <p:cNvPr id="7193" name="Rectangle 22"/>
          <p:cNvSpPr>
            <a:spLocks noChangeArrowheads="1"/>
          </p:cNvSpPr>
          <p:nvPr/>
        </p:nvSpPr>
        <p:spPr bwMode="auto">
          <a:xfrm>
            <a:off x="7235826" y="374579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000000"/>
                </a:solidFill>
              </a:rPr>
              <a:t>=-8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194" name="Rectangle 23"/>
          <p:cNvSpPr>
            <a:spLocks noChangeArrowheads="1"/>
          </p:cNvSpPr>
          <p:nvPr/>
        </p:nvSpPr>
        <p:spPr bwMode="auto">
          <a:xfrm>
            <a:off x="7308850" y="2126826"/>
            <a:ext cx="788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000000"/>
                </a:solidFill>
              </a:rPr>
              <a:t>=-8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195" name="Text Box 24"/>
          <p:cNvSpPr txBox="1">
            <a:spLocks noChangeArrowheads="1"/>
          </p:cNvSpPr>
          <p:nvPr/>
        </p:nvSpPr>
        <p:spPr bwMode="auto">
          <a:xfrm>
            <a:off x="7308850" y="2781300"/>
            <a:ext cx="1512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=3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196" name="Rectangle 2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98" name="Rectangle 27"/>
          <p:cNvSpPr>
            <a:spLocks noChangeArrowheads="1"/>
          </p:cNvSpPr>
          <p:nvPr/>
        </p:nvSpPr>
        <p:spPr bwMode="auto">
          <a:xfrm>
            <a:off x="0" y="6092825"/>
            <a:ext cx="91440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200" name="Rectangle 29"/>
          <p:cNvSpPr>
            <a:spLocks noChangeArrowheads="1"/>
          </p:cNvSpPr>
          <p:nvPr/>
        </p:nvSpPr>
        <p:spPr bwMode="auto">
          <a:xfrm>
            <a:off x="1807479" y="4958197"/>
            <a:ext cx="23048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не имеет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смысла     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90" name="Group 34"/>
          <p:cNvGrpSpPr>
            <a:grpSpLocks/>
          </p:cNvGrpSpPr>
          <p:nvPr/>
        </p:nvGrpSpPr>
        <p:grpSpPr bwMode="auto">
          <a:xfrm>
            <a:off x="1832236" y="976313"/>
            <a:ext cx="2808287" cy="5329237"/>
            <a:chOff x="2064" y="192"/>
            <a:chExt cx="3599" cy="4057"/>
          </a:xfrm>
        </p:grpSpPr>
        <p:sp>
          <p:nvSpPr>
            <p:cNvPr id="19491" name="Freeform 35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>
                <a:gd name="T0" fmla="*/ 387 w 3599"/>
                <a:gd name="T1" fmla="*/ 180 h 3884"/>
                <a:gd name="T2" fmla="*/ 587 w 3599"/>
                <a:gd name="T3" fmla="*/ 20 h 3884"/>
                <a:gd name="T4" fmla="*/ 801 w 3599"/>
                <a:gd name="T5" fmla="*/ 188 h 3884"/>
                <a:gd name="T6" fmla="*/ 1034 w 3599"/>
                <a:gd name="T7" fmla="*/ 4 h 3884"/>
                <a:gd name="T8" fmla="*/ 1268 w 3599"/>
                <a:gd name="T9" fmla="*/ 164 h 3884"/>
                <a:gd name="T10" fmla="*/ 1508 w 3599"/>
                <a:gd name="T11" fmla="*/ 20 h 3884"/>
                <a:gd name="T12" fmla="*/ 1741 w 3599"/>
                <a:gd name="T13" fmla="*/ 180 h 3884"/>
                <a:gd name="T14" fmla="*/ 1981 w 3599"/>
                <a:gd name="T15" fmla="*/ 20 h 3884"/>
                <a:gd name="T16" fmla="*/ 2208 w 3599"/>
                <a:gd name="T17" fmla="*/ 188 h 3884"/>
                <a:gd name="T18" fmla="*/ 2428 w 3599"/>
                <a:gd name="T19" fmla="*/ 20 h 3884"/>
                <a:gd name="T20" fmla="*/ 2669 w 3599"/>
                <a:gd name="T21" fmla="*/ 212 h 3884"/>
                <a:gd name="T22" fmla="*/ 2882 w 3599"/>
                <a:gd name="T23" fmla="*/ 44 h 3884"/>
                <a:gd name="T24" fmla="*/ 3029 w 3599"/>
                <a:gd name="T25" fmla="*/ 260 h 3884"/>
                <a:gd name="T26" fmla="*/ 3312 w 3599"/>
                <a:gd name="T27" fmla="*/ 59 h 3884"/>
                <a:gd name="T28" fmla="*/ 3480 w 3599"/>
                <a:gd name="T29" fmla="*/ 251 h 3884"/>
                <a:gd name="T30" fmla="*/ 3488 w 3599"/>
                <a:gd name="T31" fmla="*/ 827 h 3884"/>
                <a:gd name="T32" fmla="*/ 3456 w 3599"/>
                <a:gd name="T33" fmla="*/ 1763 h 3884"/>
                <a:gd name="T34" fmla="*/ 3408 w 3599"/>
                <a:gd name="T35" fmla="*/ 2499 h 3884"/>
                <a:gd name="T36" fmla="*/ 3416 w 3599"/>
                <a:gd name="T37" fmla="*/ 3083 h 3884"/>
                <a:gd name="T38" fmla="*/ 3488 w 3599"/>
                <a:gd name="T39" fmla="*/ 3419 h 3884"/>
                <a:gd name="T40" fmla="*/ 3589 w 3599"/>
                <a:gd name="T41" fmla="*/ 3524 h 3884"/>
                <a:gd name="T42" fmla="*/ 3549 w 3599"/>
                <a:gd name="T43" fmla="*/ 3572 h 3884"/>
                <a:gd name="T44" fmla="*/ 3389 w 3599"/>
                <a:gd name="T45" fmla="*/ 3668 h 3884"/>
                <a:gd name="T46" fmla="*/ 3229 w 3599"/>
                <a:gd name="T47" fmla="*/ 3668 h 3884"/>
                <a:gd name="T48" fmla="*/ 2909 w 3599"/>
                <a:gd name="T49" fmla="*/ 3572 h 3884"/>
                <a:gd name="T50" fmla="*/ 2709 w 3599"/>
                <a:gd name="T51" fmla="*/ 3764 h 3884"/>
                <a:gd name="T52" fmla="*/ 2468 w 3599"/>
                <a:gd name="T53" fmla="*/ 3860 h 3884"/>
                <a:gd name="T54" fmla="*/ 2068 w 3599"/>
                <a:gd name="T55" fmla="*/ 3668 h 3884"/>
                <a:gd name="T56" fmla="*/ 1628 w 3599"/>
                <a:gd name="T57" fmla="*/ 3860 h 3884"/>
                <a:gd name="T58" fmla="*/ 1067 w 3599"/>
                <a:gd name="T59" fmla="*/ 3668 h 3884"/>
                <a:gd name="T60" fmla="*/ 627 w 3599"/>
                <a:gd name="T61" fmla="*/ 3860 h 3884"/>
                <a:gd name="T62" fmla="*/ 347 w 3599"/>
                <a:gd name="T63" fmla="*/ 3812 h 3884"/>
                <a:gd name="T64" fmla="*/ 27 w 3599"/>
                <a:gd name="T65" fmla="*/ 3620 h 3884"/>
                <a:gd name="T66" fmla="*/ 187 w 3599"/>
                <a:gd name="T67" fmla="*/ 3524 h 3884"/>
                <a:gd name="T68" fmla="*/ 307 w 3599"/>
                <a:gd name="T69" fmla="*/ 3044 h 3884"/>
                <a:gd name="T70" fmla="*/ 352 w 3599"/>
                <a:gd name="T71" fmla="*/ 2331 h 3884"/>
                <a:gd name="T72" fmla="*/ 347 w 3599"/>
                <a:gd name="T73" fmla="*/ 1076 h 3884"/>
                <a:gd name="T74" fmla="*/ 336 w 3599"/>
                <a:gd name="T75" fmla="*/ 523 h 3884"/>
                <a:gd name="T76" fmla="*/ 389 w 3599"/>
                <a:gd name="T77" fmla="*/ 176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7233" name="Group 36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7255" name="Oval 3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4" name="Freeform 38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34" name="Group 39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7253" name="Oval 4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7" name="Freeform 41"/>
              <p:cNvSpPr>
                <a:spLocks/>
              </p:cNvSpPr>
              <p:nvPr/>
            </p:nvSpPr>
            <p:spPr bwMode="auto">
              <a:xfrm>
                <a:off x="274" y="191"/>
                <a:ext cx="163" cy="366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35" name="Group 42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7251" name="Oval 4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0" name="Freeform 44"/>
              <p:cNvSpPr>
                <a:spLocks/>
              </p:cNvSpPr>
              <p:nvPr/>
            </p:nvSpPr>
            <p:spPr bwMode="auto">
              <a:xfrm>
                <a:off x="275" y="191"/>
                <a:ext cx="161" cy="366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36" name="Group 45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7249" name="Oval 4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3" name="Freeform 47"/>
              <p:cNvSpPr>
                <a:spLocks/>
              </p:cNvSpPr>
              <p:nvPr/>
            </p:nvSpPr>
            <p:spPr bwMode="auto">
              <a:xfrm>
                <a:off x="275" y="191"/>
                <a:ext cx="161" cy="366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37" name="Group 48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7247" name="Oval 4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6" name="Freeform 50"/>
              <p:cNvSpPr>
                <a:spLocks/>
              </p:cNvSpPr>
              <p:nvPr/>
            </p:nvSpPr>
            <p:spPr bwMode="auto">
              <a:xfrm>
                <a:off x="274" y="191"/>
                <a:ext cx="161" cy="366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38" name="Group 51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7245" name="Oval 5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9" name="Freeform 53"/>
              <p:cNvSpPr>
                <a:spLocks/>
              </p:cNvSpPr>
              <p:nvPr/>
            </p:nvSpPr>
            <p:spPr bwMode="auto">
              <a:xfrm>
                <a:off x="276" y="191"/>
                <a:ext cx="161" cy="366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39" name="Freeform 54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240" name="Freeform 55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320 w 384"/>
                <a:gd name="T1" fmla="*/ 1872 h 1248"/>
                <a:gd name="T2" fmla="*/ 200 w 384"/>
                <a:gd name="T3" fmla="*/ 1656 h 1248"/>
                <a:gd name="T4" fmla="*/ 80 w 384"/>
                <a:gd name="T5" fmla="*/ 1008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241" name="Freeform 56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321 w 384"/>
                <a:gd name="T1" fmla="*/ 1296 h 1248"/>
                <a:gd name="T2" fmla="*/ 201 w 384"/>
                <a:gd name="T3" fmla="*/ 1146 h 1248"/>
                <a:gd name="T4" fmla="*/ 80 w 384"/>
                <a:gd name="T5" fmla="*/ 698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7242" name="Group 57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7243" name="Oval 5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5" name="Freeform 59"/>
              <p:cNvSpPr>
                <a:spLocks/>
              </p:cNvSpPr>
              <p:nvPr/>
            </p:nvSpPr>
            <p:spPr bwMode="auto">
              <a:xfrm>
                <a:off x="274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516" name="Group 60"/>
          <p:cNvGrpSpPr>
            <a:grpSpLocks/>
          </p:cNvGrpSpPr>
          <p:nvPr/>
        </p:nvGrpSpPr>
        <p:grpSpPr bwMode="auto">
          <a:xfrm>
            <a:off x="6665882" y="1038544"/>
            <a:ext cx="2520950" cy="5184775"/>
            <a:chOff x="2064" y="192"/>
            <a:chExt cx="3599" cy="4057"/>
          </a:xfrm>
        </p:grpSpPr>
        <p:sp>
          <p:nvSpPr>
            <p:cNvPr id="19517" name="Freeform 61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>
                <a:gd name="T0" fmla="*/ 387 w 3599"/>
                <a:gd name="T1" fmla="*/ 180 h 3884"/>
                <a:gd name="T2" fmla="*/ 587 w 3599"/>
                <a:gd name="T3" fmla="*/ 20 h 3884"/>
                <a:gd name="T4" fmla="*/ 801 w 3599"/>
                <a:gd name="T5" fmla="*/ 188 h 3884"/>
                <a:gd name="T6" fmla="*/ 1034 w 3599"/>
                <a:gd name="T7" fmla="*/ 4 h 3884"/>
                <a:gd name="T8" fmla="*/ 1268 w 3599"/>
                <a:gd name="T9" fmla="*/ 164 h 3884"/>
                <a:gd name="T10" fmla="*/ 1508 w 3599"/>
                <a:gd name="T11" fmla="*/ 20 h 3884"/>
                <a:gd name="T12" fmla="*/ 1741 w 3599"/>
                <a:gd name="T13" fmla="*/ 180 h 3884"/>
                <a:gd name="T14" fmla="*/ 1981 w 3599"/>
                <a:gd name="T15" fmla="*/ 20 h 3884"/>
                <a:gd name="T16" fmla="*/ 2208 w 3599"/>
                <a:gd name="T17" fmla="*/ 188 h 3884"/>
                <a:gd name="T18" fmla="*/ 2428 w 3599"/>
                <a:gd name="T19" fmla="*/ 20 h 3884"/>
                <a:gd name="T20" fmla="*/ 2669 w 3599"/>
                <a:gd name="T21" fmla="*/ 212 h 3884"/>
                <a:gd name="T22" fmla="*/ 2882 w 3599"/>
                <a:gd name="T23" fmla="*/ 44 h 3884"/>
                <a:gd name="T24" fmla="*/ 3029 w 3599"/>
                <a:gd name="T25" fmla="*/ 260 h 3884"/>
                <a:gd name="T26" fmla="*/ 3312 w 3599"/>
                <a:gd name="T27" fmla="*/ 59 h 3884"/>
                <a:gd name="T28" fmla="*/ 3480 w 3599"/>
                <a:gd name="T29" fmla="*/ 251 h 3884"/>
                <a:gd name="T30" fmla="*/ 3488 w 3599"/>
                <a:gd name="T31" fmla="*/ 827 h 3884"/>
                <a:gd name="T32" fmla="*/ 3456 w 3599"/>
                <a:gd name="T33" fmla="*/ 1763 h 3884"/>
                <a:gd name="T34" fmla="*/ 3408 w 3599"/>
                <a:gd name="T35" fmla="*/ 2499 h 3884"/>
                <a:gd name="T36" fmla="*/ 3416 w 3599"/>
                <a:gd name="T37" fmla="*/ 3083 h 3884"/>
                <a:gd name="T38" fmla="*/ 3488 w 3599"/>
                <a:gd name="T39" fmla="*/ 3419 h 3884"/>
                <a:gd name="T40" fmla="*/ 3589 w 3599"/>
                <a:gd name="T41" fmla="*/ 3524 h 3884"/>
                <a:gd name="T42" fmla="*/ 3549 w 3599"/>
                <a:gd name="T43" fmla="*/ 3572 h 3884"/>
                <a:gd name="T44" fmla="*/ 3389 w 3599"/>
                <a:gd name="T45" fmla="*/ 3668 h 3884"/>
                <a:gd name="T46" fmla="*/ 3229 w 3599"/>
                <a:gd name="T47" fmla="*/ 3668 h 3884"/>
                <a:gd name="T48" fmla="*/ 2909 w 3599"/>
                <a:gd name="T49" fmla="*/ 3572 h 3884"/>
                <a:gd name="T50" fmla="*/ 2709 w 3599"/>
                <a:gd name="T51" fmla="*/ 3764 h 3884"/>
                <a:gd name="T52" fmla="*/ 2468 w 3599"/>
                <a:gd name="T53" fmla="*/ 3860 h 3884"/>
                <a:gd name="T54" fmla="*/ 2068 w 3599"/>
                <a:gd name="T55" fmla="*/ 3668 h 3884"/>
                <a:gd name="T56" fmla="*/ 1628 w 3599"/>
                <a:gd name="T57" fmla="*/ 3860 h 3884"/>
                <a:gd name="T58" fmla="*/ 1067 w 3599"/>
                <a:gd name="T59" fmla="*/ 3668 h 3884"/>
                <a:gd name="T60" fmla="*/ 627 w 3599"/>
                <a:gd name="T61" fmla="*/ 3860 h 3884"/>
                <a:gd name="T62" fmla="*/ 347 w 3599"/>
                <a:gd name="T63" fmla="*/ 3812 h 3884"/>
                <a:gd name="T64" fmla="*/ 27 w 3599"/>
                <a:gd name="T65" fmla="*/ 3620 h 3884"/>
                <a:gd name="T66" fmla="*/ 187 w 3599"/>
                <a:gd name="T67" fmla="*/ 3524 h 3884"/>
                <a:gd name="T68" fmla="*/ 307 w 3599"/>
                <a:gd name="T69" fmla="*/ 3044 h 3884"/>
                <a:gd name="T70" fmla="*/ 352 w 3599"/>
                <a:gd name="T71" fmla="*/ 2331 h 3884"/>
                <a:gd name="T72" fmla="*/ 347 w 3599"/>
                <a:gd name="T73" fmla="*/ 1076 h 3884"/>
                <a:gd name="T74" fmla="*/ 336 w 3599"/>
                <a:gd name="T75" fmla="*/ 523 h 3884"/>
                <a:gd name="T76" fmla="*/ 389 w 3599"/>
                <a:gd name="T77" fmla="*/ 176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7208" name="Group 62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7230" name="Oval 6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0" name="Freeform 64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09" name="Group 65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7228" name="Oval 6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3" name="Freeform 67"/>
              <p:cNvSpPr>
                <a:spLocks/>
              </p:cNvSpPr>
              <p:nvPr/>
            </p:nvSpPr>
            <p:spPr bwMode="auto">
              <a:xfrm>
                <a:off x="275" y="191"/>
                <a:ext cx="159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10" name="Group 68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7226" name="Oval 6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6" name="Freeform 70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11" name="Group 71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7224" name="Oval 7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9" name="Freeform 73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12" name="Group 74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7222" name="Oval 7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2" name="Freeform 76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13" name="Group 77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7220" name="Oval 7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5" name="Freeform 79"/>
              <p:cNvSpPr>
                <a:spLocks/>
              </p:cNvSpPr>
              <p:nvPr/>
            </p:nvSpPr>
            <p:spPr bwMode="auto">
              <a:xfrm>
                <a:off x="275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14" name="Freeform 80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215" name="Freeform 81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320 w 384"/>
                <a:gd name="T1" fmla="*/ 1872 h 1248"/>
                <a:gd name="T2" fmla="*/ 200 w 384"/>
                <a:gd name="T3" fmla="*/ 1656 h 1248"/>
                <a:gd name="T4" fmla="*/ 80 w 384"/>
                <a:gd name="T5" fmla="*/ 1008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216" name="Freeform 82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321 w 384"/>
                <a:gd name="T1" fmla="*/ 1296 h 1248"/>
                <a:gd name="T2" fmla="*/ 201 w 384"/>
                <a:gd name="T3" fmla="*/ 1146 h 1248"/>
                <a:gd name="T4" fmla="*/ 80 w 384"/>
                <a:gd name="T5" fmla="*/ 698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7217" name="Group 83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7218" name="Oval 8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41" name="Freeform 85"/>
              <p:cNvSpPr>
                <a:spLocks/>
              </p:cNvSpPr>
              <p:nvPr/>
            </p:nvSpPr>
            <p:spPr bwMode="auto">
              <a:xfrm>
                <a:off x="274" y="191"/>
                <a:ext cx="161" cy="368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588" name="Freeform 132"/>
          <p:cNvSpPr>
            <a:spLocks/>
          </p:cNvSpPr>
          <p:nvPr/>
        </p:nvSpPr>
        <p:spPr bwMode="auto">
          <a:xfrm flipH="1">
            <a:off x="1246188" y="976313"/>
            <a:ext cx="4114800" cy="76200"/>
          </a:xfrm>
          <a:custGeom>
            <a:avLst/>
            <a:gdLst>
              <a:gd name="T0" fmla="*/ 70 w 3594"/>
              <a:gd name="T1" fmla="*/ 4 h 46"/>
              <a:gd name="T2" fmla="*/ 3575 w 3594"/>
              <a:gd name="T3" fmla="*/ 0 h 46"/>
              <a:gd name="T4" fmla="*/ 3594 w 3594"/>
              <a:gd name="T5" fmla="*/ 30 h 46"/>
              <a:gd name="T6" fmla="*/ 3580 w 3594"/>
              <a:gd name="T7" fmla="*/ 46 h 46"/>
              <a:gd name="T8" fmla="*/ 3552 w 3594"/>
              <a:gd name="T9" fmla="*/ 46 h 46"/>
              <a:gd name="T10" fmla="*/ 85 w 3594"/>
              <a:gd name="T11" fmla="*/ 35 h 46"/>
              <a:gd name="T12" fmla="*/ 69 w 3594"/>
              <a:gd name="T13" fmla="*/ 27 h 46"/>
              <a:gd name="T14" fmla="*/ 0 w 3594"/>
              <a:gd name="T15" fmla="*/ 16 h 46"/>
              <a:gd name="T16" fmla="*/ 84 w 3594"/>
              <a:gd name="T17" fmla="*/ 4 h 46"/>
              <a:gd name="T18" fmla="*/ 669 w 3594"/>
              <a:gd name="T19" fmla="*/ 7 h 46"/>
              <a:gd name="T20" fmla="*/ 747 w 3594"/>
              <a:gd name="T21" fmla="*/ 8 h 46"/>
              <a:gd name="T22" fmla="*/ 70 w 3594"/>
              <a:gd name="T23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94" h="46">
                <a:moveTo>
                  <a:pt x="70" y="4"/>
                </a:moveTo>
                <a:lnTo>
                  <a:pt x="3575" y="0"/>
                </a:lnTo>
                <a:lnTo>
                  <a:pt x="3594" y="30"/>
                </a:lnTo>
                <a:lnTo>
                  <a:pt x="3580" y="46"/>
                </a:lnTo>
                <a:lnTo>
                  <a:pt x="3552" y="46"/>
                </a:lnTo>
                <a:lnTo>
                  <a:pt x="85" y="35"/>
                </a:lnTo>
                <a:lnTo>
                  <a:pt x="69" y="27"/>
                </a:lnTo>
                <a:lnTo>
                  <a:pt x="0" y="16"/>
                </a:lnTo>
                <a:lnTo>
                  <a:pt x="84" y="4"/>
                </a:lnTo>
                <a:lnTo>
                  <a:pt x="669" y="7"/>
                </a:lnTo>
                <a:lnTo>
                  <a:pt x="747" y="8"/>
                </a:lnTo>
                <a:lnTo>
                  <a:pt x="70" y="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44000"/>
                </a:schemeClr>
              </a:gs>
              <a:gs pos="50000">
                <a:srgbClr val="0066FF">
                  <a:alpha val="38000"/>
                </a:srgb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9525" cap="flat" cmpd="sng">
            <a:solidFill>
              <a:srgbClr val="0099FF">
                <a:alpha val="61000"/>
              </a:srgbClr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589" name="Freeform 133"/>
          <p:cNvSpPr>
            <a:spLocks/>
          </p:cNvSpPr>
          <p:nvPr/>
        </p:nvSpPr>
        <p:spPr bwMode="auto">
          <a:xfrm flipH="1">
            <a:off x="5035550" y="987425"/>
            <a:ext cx="4114800" cy="76200"/>
          </a:xfrm>
          <a:custGeom>
            <a:avLst/>
            <a:gdLst>
              <a:gd name="T0" fmla="*/ 70 w 3594"/>
              <a:gd name="T1" fmla="*/ 4 h 46"/>
              <a:gd name="T2" fmla="*/ 3575 w 3594"/>
              <a:gd name="T3" fmla="*/ 0 h 46"/>
              <a:gd name="T4" fmla="*/ 3594 w 3594"/>
              <a:gd name="T5" fmla="*/ 30 h 46"/>
              <a:gd name="T6" fmla="*/ 3580 w 3594"/>
              <a:gd name="T7" fmla="*/ 46 h 46"/>
              <a:gd name="T8" fmla="*/ 3552 w 3594"/>
              <a:gd name="T9" fmla="*/ 46 h 46"/>
              <a:gd name="T10" fmla="*/ 85 w 3594"/>
              <a:gd name="T11" fmla="*/ 35 h 46"/>
              <a:gd name="T12" fmla="*/ 69 w 3594"/>
              <a:gd name="T13" fmla="*/ 27 h 46"/>
              <a:gd name="T14" fmla="*/ 0 w 3594"/>
              <a:gd name="T15" fmla="*/ 16 h 46"/>
              <a:gd name="T16" fmla="*/ 84 w 3594"/>
              <a:gd name="T17" fmla="*/ 4 h 46"/>
              <a:gd name="T18" fmla="*/ 669 w 3594"/>
              <a:gd name="T19" fmla="*/ 7 h 46"/>
              <a:gd name="T20" fmla="*/ 747 w 3594"/>
              <a:gd name="T21" fmla="*/ 8 h 46"/>
              <a:gd name="T22" fmla="*/ 70 w 3594"/>
              <a:gd name="T23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94" h="46">
                <a:moveTo>
                  <a:pt x="70" y="4"/>
                </a:moveTo>
                <a:lnTo>
                  <a:pt x="3575" y="0"/>
                </a:lnTo>
                <a:lnTo>
                  <a:pt x="3594" y="30"/>
                </a:lnTo>
                <a:lnTo>
                  <a:pt x="3580" y="46"/>
                </a:lnTo>
                <a:lnTo>
                  <a:pt x="3552" y="46"/>
                </a:lnTo>
                <a:lnTo>
                  <a:pt x="85" y="35"/>
                </a:lnTo>
                <a:lnTo>
                  <a:pt x="69" y="27"/>
                </a:lnTo>
                <a:lnTo>
                  <a:pt x="0" y="16"/>
                </a:lnTo>
                <a:lnTo>
                  <a:pt x="84" y="4"/>
                </a:lnTo>
                <a:lnTo>
                  <a:pt x="669" y="7"/>
                </a:lnTo>
                <a:lnTo>
                  <a:pt x="747" y="8"/>
                </a:lnTo>
                <a:lnTo>
                  <a:pt x="70" y="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44000"/>
                </a:schemeClr>
              </a:gs>
              <a:gs pos="50000">
                <a:srgbClr val="0066FF">
                  <a:alpha val="38000"/>
                </a:srgb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9525" cap="flat" cmpd="sng">
            <a:solidFill>
              <a:srgbClr val="0099FF">
                <a:alpha val="61000"/>
              </a:srgbClr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1223" y="3787731"/>
                <a:ext cx="1140871" cy="636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200" b="1" i="1" smtClean="0">
                            <a:latin typeface="Cambria Math"/>
                          </a:rPr>
                          <m:t>𝟐𝟓</m:t>
                        </m:r>
                      </m:e>
                    </m:rad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23" y="3787731"/>
                <a:ext cx="1140871" cy="636200"/>
              </a:xfrm>
              <a:prstGeom prst="rect">
                <a:avLst/>
              </a:prstGeom>
              <a:blipFill rotWithShape="1">
                <a:blip r:embed="rId19"/>
                <a:stretch>
                  <a:fillRect l="-13904" t="-4762" b="-2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68692" y="4827487"/>
                <a:ext cx="986360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−9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92" y="4827487"/>
                <a:ext cx="986360" cy="57394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83867" y="5544978"/>
                <a:ext cx="917431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49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67" y="5544978"/>
                <a:ext cx="917431" cy="57394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295669" y="4484040"/>
                <a:ext cx="1129796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400" i="1">
                              <a:latin typeface="Cambria Math"/>
                            </a:rPr>
                            <m:t>−0,1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69" y="4484040"/>
                <a:ext cx="1129796" cy="53957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82273" y="5551155"/>
                <a:ext cx="1101776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3200" i="1">
                              <a:latin typeface="Cambria Math"/>
                            </a:rPr>
                            <m:t>16</m:t>
                          </m:r>
                          <m:r>
                            <a:rPr lang="ru-RU" sz="3200" b="0" i="1" smtClean="0"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273" y="5551155"/>
                <a:ext cx="1101776" cy="64286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122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3 -0.00324 L 0.81372 -0.00811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1064 L 0.34566 0.01064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864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+mj-lt"/>
              </a:rPr>
              <a:t>ТЕМА УРОКА: </a:t>
            </a:r>
          </a:p>
          <a:p>
            <a:pPr algn="ctr"/>
            <a:r>
              <a:rPr lang="ru-RU" sz="3600" b="1" i="1" dirty="0" smtClean="0">
                <a:latin typeface="+mj-lt"/>
              </a:rPr>
              <a:t>Свойства арифметического квадратного корня</a:t>
            </a:r>
            <a:endParaRPr lang="ru-RU" sz="36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671" y="170254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348880"/>
            <a:ext cx="734481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Font typeface="Wingdings" charset="2"/>
              <a:buChar char=""/>
            </a:pPr>
            <a:r>
              <a:rPr lang="ru-RU" sz="2800" dirty="0"/>
              <a:t>Повторить определение арифметического квадратного корня.</a:t>
            </a:r>
          </a:p>
          <a:p>
            <a:pPr>
              <a:spcBef>
                <a:spcPts val="800"/>
              </a:spcBef>
              <a:buFont typeface="Wingdings" charset="2"/>
              <a:buChar char=""/>
            </a:pPr>
            <a:r>
              <a:rPr lang="ru-RU" sz="2800" dirty="0"/>
              <a:t>Ввести  </a:t>
            </a:r>
            <a:r>
              <a:rPr lang="ru-RU" sz="2800" dirty="0" smtClean="0"/>
              <a:t> теорему </a:t>
            </a:r>
            <a:r>
              <a:rPr lang="ru-RU" sz="2800" dirty="0"/>
              <a:t>о квадратном корне из произведения и дроби.</a:t>
            </a:r>
          </a:p>
          <a:p>
            <a:pPr>
              <a:spcBef>
                <a:spcPts val="800"/>
              </a:spcBef>
              <a:buFont typeface="Wingdings" charset="2"/>
              <a:buChar char=""/>
            </a:pPr>
            <a:r>
              <a:rPr lang="ru-RU" sz="2800" dirty="0"/>
              <a:t>Научиться находить квадратный корень из произведения и дроби.</a:t>
            </a:r>
          </a:p>
          <a:p>
            <a:pPr>
              <a:spcBef>
                <a:spcPts val="800"/>
              </a:spcBef>
              <a:buFont typeface="Wingdings" charset="2"/>
              <a:buChar char=""/>
            </a:pPr>
            <a:r>
              <a:rPr lang="ru-RU" sz="2800" dirty="0"/>
              <a:t>Проверить знания и </a:t>
            </a:r>
            <a:r>
              <a:rPr lang="ru-RU" sz="2800" dirty="0" smtClean="0"/>
              <a:t>умения при выполнении заданий.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3191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1242</Words>
  <Application>Microsoft Office PowerPoint</Application>
  <PresentationFormat>Экран (4:3)</PresentationFormat>
  <Paragraphs>347</Paragraphs>
  <Slides>33</Slides>
  <Notes>4</Notes>
  <HiddenSlides>0</HiddenSlides>
  <MMClips>2</MMClips>
  <ScaleCrop>false</ScaleCrop>
  <HeadingPairs>
    <vt:vector size="6" baseType="variant"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7" baseType="lpstr">
      <vt:lpstr>Оформление по умолчанию</vt:lpstr>
      <vt:lpstr>1_Оформление по умолчанию</vt:lpstr>
      <vt:lpstr>Тема Office</vt:lpstr>
      <vt:lpstr>1_Тема Office</vt:lpstr>
      <vt:lpstr>4_Тема Office</vt:lpstr>
      <vt:lpstr>5_Тема Office</vt:lpstr>
      <vt:lpstr>6_Тема Office</vt:lpstr>
      <vt:lpstr>7_Тема Office</vt:lpstr>
      <vt:lpstr>2_Оформление по умолчанию</vt:lpstr>
      <vt:lpstr>8_Тема Office</vt:lpstr>
      <vt:lpstr>9_Тема Office</vt:lpstr>
      <vt:lpstr>3_Тема Office</vt:lpstr>
      <vt:lpstr>10_Тема Office</vt:lpstr>
      <vt:lpstr>Формула</vt:lpstr>
      <vt:lpstr> Урок математики в 8  классе      </vt:lpstr>
      <vt:lpstr>«Математику уже затем учить надо, что она ум в порядок приводит»                          М.В. Ломоносов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Склон «Исследователей»  ВЕРНО-                                                   НЕВЕРНО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математики в 8  классе      Квадратный корень из произведения и дроби</dc:title>
  <dc:creator>Администратор</dc:creator>
  <cp:lastModifiedBy>Администратор</cp:lastModifiedBy>
  <cp:revision>58</cp:revision>
  <dcterms:created xsi:type="dcterms:W3CDTF">2016-11-07T15:42:27Z</dcterms:created>
  <dcterms:modified xsi:type="dcterms:W3CDTF">2016-11-10T10:59:22Z</dcterms:modified>
</cp:coreProperties>
</file>